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8.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40"/>
  </p:notesMasterIdLst>
  <p:sldIdLst>
    <p:sldId id="464" r:id="rId13"/>
    <p:sldId id="3832" r:id="rId14"/>
    <p:sldId id="3873" r:id="rId15"/>
    <p:sldId id="3880" r:id="rId16"/>
    <p:sldId id="3881" r:id="rId17"/>
    <p:sldId id="3879" r:id="rId18"/>
    <p:sldId id="3842" r:id="rId19"/>
    <p:sldId id="3870" r:id="rId20"/>
    <p:sldId id="3869" r:id="rId21"/>
    <p:sldId id="3782" r:id="rId22"/>
    <p:sldId id="3866" r:id="rId23"/>
    <p:sldId id="3865" r:id="rId24"/>
    <p:sldId id="3859" r:id="rId25"/>
    <p:sldId id="3837" r:id="rId26"/>
    <p:sldId id="3864" r:id="rId27"/>
    <p:sldId id="3868" r:id="rId28"/>
    <p:sldId id="3872" r:id="rId29"/>
    <p:sldId id="3875" r:id="rId30"/>
    <p:sldId id="3876" r:id="rId31"/>
    <p:sldId id="3877" r:id="rId32"/>
    <p:sldId id="3883" r:id="rId33"/>
    <p:sldId id="3884" r:id="rId34"/>
    <p:sldId id="3882" r:id="rId35"/>
    <p:sldId id="3878" r:id="rId36"/>
    <p:sldId id="3838" r:id="rId37"/>
    <p:sldId id="3874"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E23058-F3F5-3EF5-2065-6DCC9EB290F4}" name="Brian Inglis" initials="BI" userId="Brian Ingl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9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dirty="0"/>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14</a:t>
            </a:fld>
            <a:endParaRPr lang="en-US"/>
          </a:p>
        </p:txBody>
      </p:sp>
    </p:spTree>
    <p:extLst>
      <p:ext uri="{BB962C8B-B14F-4D97-AF65-F5344CB8AC3E}">
        <p14:creationId xmlns:p14="http://schemas.microsoft.com/office/powerpoint/2010/main" val="2815659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16</a:t>
            </a:fld>
            <a:endParaRPr lang="en-US"/>
          </a:p>
        </p:txBody>
      </p:sp>
    </p:spTree>
    <p:extLst>
      <p:ext uri="{BB962C8B-B14F-4D97-AF65-F5344CB8AC3E}">
        <p14:creationId xmlns:p14="http://schemas.microsoft.com/office/powerpoint/2010/main" val="39221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17</a:t>
            </a:fld>
            <a:endParaRPr lang="en-US"/>
          </a:p>
        </p:txBody>
      </p:sp>
    </p:spTree>
    <p:extLst>
      <p:ext uri="{BB962C8B-B14F-4D97-AF65-F5344CB8AC3E}">
        <p14:creationId xmlns:p14="http://schemas.microsoft.com/office/powerpoint/2010/main" val="101581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18</a:t>
            </a:fld>
            <a:endParaRPr lang="en-US"/>
          </a:p>
        </p:txBody>
      </p:sp>
    </p:spTree>
    <p:extLst>
      <p:ext uri="{BB962C8B-B14F-4D97-AF65-F5344CB8AC3E}">
        <p14:creationId xmlns:p14="http://schemas.microsoft.com/office/powerpoint/2010/main" val="3201041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19</a:t>
            </a:fld>
            <a:endParaRPr lang="en-US"/>
          </a:p>
        </p:txBody>
      </p:sp>
    </p:spTree>
    <p:extLst>
      <p:ext uri="{BB962C8B-B14F-4D97-AF65-F5344CB8AC3E}">
        <p14:creationId xmlns:p14="http://schemas.microsoft.com/office/powerpoint/2010/main" val="2203586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20</a:t>
            </a:fld>
            <a:endParaRPr lang="en-US"/>
          </a:p>
        </p:txBody>
      </p:sp>
    </p:spTree>
    <p:extLst>
      <p:ext uri="{BB962C8B-B14F-4D97-AF65-F5344CB8AC3E}">
        <p14:creationId xmlns:p14="http://schemas.microsoft.com/office/powerpoint/2010/main" val="196154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21</a:t>
            </a:fld>
            <a:endParaRPr lang="en-US"/>
          </a:p>
        </p:txBody>
      </p:sp>
    </p:spTree>
    <p:extLst>
      <p:ext uri="{BB962C8B-B14F-4D97-AF65-F5344CB8AC3E}">
        <p14:creationId xmlns:p14="http://schemas.microsoft.com/office/powerpoint/2010/main" val="2952869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22</a:t>
            </a:fld>
            <a:endParaRPr lang="en-US"/>
          </a:p>
        </p:txBody>
      </p:sp>
    </p:spTree>
    <p:extLst>
      <p:ext uri="{BB962C8B-B14F-4D97-AF65-F5344CB8AC3E}">
        <p14:creationId xmlns:p14="http://schemas.microsoft.com/office/powerpoint/2010/main" val="2933886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23</a:t>
            </a:fld>
            <a:endParaRPr lang="en-US"/>
          </a:p>
        </p:txBody>
      </p:sp>
    </p:spTree>
    <p:extLst>
      <p:ext uri="{BB962C8B-B14F-4D97-AF65-F5344CB8AC3E}">
        <p14:creationId xmlns:p14="http://schemas.microsoft.com/office/powerpoint/2010/main" val="9202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24</a:t>
            </a:fld>
            <a:endParaRPr lang="en-US"/>
          </a:p>
        </p:txBody>
      </p:sp>
    </p:spTree>
    <p:extLst>
      <p:ext uri="{BB962C8B-B14F-4D97-AF65-F5344CB8AC3E}">
        <p14:creationId xmlns:p14="http://schemas.microsoft.com/office/powerpoint/2010/main" val="422066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DF677-B645-4642-A9A6-D3248F64B56B}" type="slidenum">
              <a:rPr lang="en-US" smtClean="0"/>
              <a:t>2</a:t>
            </a:fld>
            <a:endParaRPr lang="en-US" dirty="0"/>
          </a:p>
        </p:txBody>
      </p:sp>
    </p:spTree>
    <p:extLst>
      <p:ext uri="{BB962C8B-B14F-4D97-AF65-F5344CB8AC3E}">
        <p14:creationId xmlns:p14="http://schemas.microsoft.com/office/powerpoint/2010/main" val="223343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27</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7</a:t>
            </a:fld>
            <a:endParaRPr lang="en-US"/>
          </a:p>
        </p:txBody>
      </p:sp>
    </p:spTree>
    <p:extLst>
      <p:ext uri="{BB962C8B-B14F-4D97-AF65-F5344CB8AC3E}">
        <p14:creationId xmlns:p14="http://schemas.microsoft.com/office/powerpoint/2010/main" val="1612045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8</a:t>
            </a:fld>
            <a:endParaRPr lang="en-US"/>
          </a:p>
        </p:txBody>
      </p:sp>
    </p:spTree>
    <p:extLst>
      <p:ext uri="{BB962C8B-B14F-4D97-AF65-F5344CB8AC3E}">
        <p14:creationId xmlns:p14="http://schemas.microsoft.com/office/powerpoint/2010/main" val="243626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9</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10</a:t>
            </a:fld>
            <a:endParaRPr lang="en-US"/>
          </a:p>
        </p:txBody>
      </p:sp>
    </p:spTree>
    <p:extLst>
      <p:ext uri="{BB962C8B-B14F-4D97-AF65-F5344CB8AC3E}">
        <p14:creationId xmlns:p14="http://schemas.microsoft.com/office/powerpoint/2010/main" val="1884005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11</a:t>
            </a:fld>
            <a:endParaRPr lang="en-US"/>
          </a:p>
        </p:txBody>
      </p:sp>
    </p:spTree>
    <p:extLst>
      <p:ext uri="{BB962C8B-B14F-4D97-AF65-F5344CB8AC3E}">
        <p14:creationId xmlns:p14="http://schemas.microsoft.com/office/powerpoint/2010/main" val="789130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12</a:t>
            </a:fld>
            <a:endParaRPr lang="en-US"/>
          </a:p>
        </p:txBody>
      </p:sp>
    </p:spTree>
    <p:extLst>
      <p:ext uri="{BB962C8B-B14F-4D97-AF65-F5344CB8AC3E}">
        <p14:creationId xmlns:p14="http://schemas.microsoft.com/office/powerpoint/2010/main" val="416930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13</a:t>
            </a:fld>
            <a:endParaRPr lang="en-US"/>
          </a:p>
        </p:txBody>
      </p:sp>
    </p:spTree>
    <p:extLst>
      <p:ext uri="{BB962C8B-B14F-4D97-AF65-F5344CB8AC3E}">
        <p14:creationId xmlns:p14="http://schemas.microsoft.com/office/powerpoint/2010/main" val="208174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11/7/2022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25.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image" Target="../media/image29.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theme" Target="../theme/theme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image" Target="../media/image28.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image" Target="../media/image24.png"/><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image" Target="../media/image24.png"/><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theme" Target="../theme/theme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image" Target="../media/image54.png"/><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image" Target="../media/image29.png"/><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theme" Target="../theme/theme8.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9" Type="http://schemas.openxmlformats.org/officeDocument/2006/relationships/slideLayout" Target="../slideLayouts/slideLayout259.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41" Type="http://schemas.openxmlformats.org/officeDocument/2006/relationships/image" Target="../media/image29.png"/><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theme" Target="../theme/theme9.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57.xml"/><Relationship Id="rId5" Type="http://schemas.openxmlformats.org/officeDocument/2006/relationships/image" Target="../media/image75.pn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xml"/><Relationship Id="rId1" Type="http://schemas.openxmlformats.org/officeDocument/2006/relationships/tags" Target="../tags/tag1.xml"/><Relationship Id="rId4" Type="http://schemas.openxmlformats.org/officeDocument/2006/relationships/image" Target="../media/image5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57.xml"/><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57.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526530" y="2790801"/>
            <a:ext cx="5452110" cy="1687042"/>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 </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Deployment Project</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584766" y="5186682"/>
            <a:ext cx="4080491" cy="1477008"/>
          </a:xfrm>
        </p:spPr>
        <p:txBody>
          <a:bodyPr vert="horz" lIns="0" tIns="45720" rIns="0" bIns="45720" rtlCol="0" anchor="t">
            <a:normAutofit/>
          </a:bodyPr>
          <a:lstStyle/>
          <a:p>
            <a:pPr algn="r"/>
            <a:r>
              <a:rPr lang="en-US" sz="1600" b="0" dirty="0">
                <a:latin typeface="Open Sans Light"/>
                <a:ea typeface="Open Sans Light"/>
                <a:cs typeface="Open Sans Light"/>
              </a:rPr>
              <a:t>Edgar Sepulveda</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Global Technical Manager, MineOperate</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10/10/2022</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dirty="0">
                <a:latin typeface="Open Sans Light"/>
                <a:ea typeface="Open Sans Light"/>
                <a:cs typeface="Open Sans Light"/>
              </a:rPr>
              <a:t>Version 1.3</a:t>
            </a:r>
            <a:endParaRPr lang="en-US"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C4A2-27AA-A344-A729-77BDCD4AF025}"/>
              </a:ext>
            </a:extLst>
          </p:cNvPr>
          <p:cNvSpPr>
            <a:spLocks noGrp="1"/>
          </p:cNvSpPr>
          <p:nvPr>
            <p:ph type="title"/>
          </p:nvPr>
        </p:nvSpPr>
        <p:spPr/>
        <p:txBody>
          <a:bodyPr anchor="t">
            <a:normAutofit/>
          </a:bodyPr>
          <a:lstStyle/>
          <a:p>
            <a:r>
              <a:rPr lang="en-GB" dirty="0">
                <a:latin typeface="Arial"/>
                <a:cs typeface="Arial"/>
              </a:rPr>
              <a:t>Deployment Project</a:t>
            </a:r>
            <a:endParaRPr lang="en-US" dirty="0"/>
          </a:p>
        </p:txBody>
      </p:sp>
      <p:sp>
        <p:nvSpPr>
          <p:cNvPr id="4" name="Text Placeholder 1">
            <a:extLst>
              <a:ext uri="{FF2B5EF4-FFF2-40B4-BE49-F238E27FC236}">
                <a16:creationId xmlns:a16="http://schemas.microsoft.com/office/drawing/2014/main" id="{ADA4EB54-47E9-836D-A4CD-284731C40E95}"/>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Users List</a:t>
            </a:r>
            <a:endParaRPr lang="en-AU" dirty="0"/>
          </a:p>
        </p:txBody>
      </p:sp>
      <p:pic>
        <p:nvPicPr>
          <p:cNvPr id="5" name="Picture 4">
            <a:extLst>
              <a:ext uri="{FF2B5EF4-FFF2-40B4-BE49-F238E27FC236}">
                <a16:creationId xmlns:a16="http://schemas.microsoft.com/office/drawing/2014/main" id="{5F2C0B00-18C1-43AA-8FD6-CA8D4F772F85}"/>
              </a:ext>
            </a:extLst>
          </p:cNvPr>
          <p:cNvPicPr>
            <a:picLocks noChangeAspect="1"/>
          </p:cNvPicPr>
          <p:nvPr/>
        </p:nvPicPr>
        <p:blipFill>
          <a:blip r:embed="rId3"/>
          <a:stretch>
            <a:fillRect/>
          </a:stretch>
        </p:blipFill>
        <p:spPr>
          <a:xfrm>
            <a:off x="4065429" y="1430066"/>
            <a:ext cx="4061142" cy="4471997"/>
          </a:xfrm>
          <a:prstGeom prst="rect">
            <a:avLst/>
          </a:prstGeom>
        </p:spPr>
      </p:pic>
    </p:spTree>
    <p:extLst>
      <p:ext uri="{BB962C8B-B14F-4D97-AF65-F5344CB8AC3E}">
        <p14:creationId xmlns:p14="http://schemas.microsoft.com/office/powerpoint/2010/main" val="4225896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latin typeface="Arial"/>
                <a:cs typeface="Arial"/>
              </a:rPr>
              <a:t>Deployment Project</a:t>
            </a:r>
            <a:endParaRPr lang="en-AU" dirty="0"/>
          </a:p>
        </p:txBody>
      </p:sp>
      <p:sp>
        <p:nvSpPr>
          <p:cNvPr id="6" name="Text Placeholder 1">
            <a:extLst>
              <a:ext uri="{FF2B5EF4-FFF2-40B4-BE49-F238E27FC236}">
                <a16:creationId xmlns:a16="http://schemas.microsoft.com/office/drawing/2014/main" id="{A4E7E06E-0985-D2BF-D28E-13A7E9C7178C}"/>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Equipment Types</a:t>
            </a:r>
          </a:p>
        </p:txBody>
      </p:sp>
      <p:pic>
        <p:nvPicPr>
          <p:cNvPr id="9" name="Picture 8">
            <a:extLst>
              <a:ext uri="{FF2B5EF4-FFF2-40B4-BE49-F238E27FC236}">
                <a16:creationId xmlns:a16="http://schemas.microsoft.com/office/drawing/2014/main" id="{51919BB5-92A5-462A-886D-61528856C1DD}"/>
              </a:ext>
            </a:extLst>
          </p:cNvPr>
          <p:cNvPicPr>
            <a:picLocks noChangeAspect="1"/>
          </p:cNvPicPr>
          <p:nvPr/>
        </p:nvPicPr>
        <p:blipFill>
          <a:blip r:embed="rId3"/>
          <a:stretch>
            <a:fillRect/>
          </a:stretch>
        </p:blipFill>
        <p:spPr>
          <a:xfrm>
            <a:off x="3355829" y="1527652"/>
            <a:ext cx="5480342" cy="4392433"/>
          </a:xfrm>
          <a:prstGeom prst="rect">
            <a:avLst/>
          </a:prstGeom>
        </p:spPr>
      </p:pic>
    </p:spTree>
    <p:extLst>
      <p:ext uri="{BB962C8B-B14F-4D97-AF65-F5344CB8AC3E}">
        <p14:creationId xmlns:p14="http://schemas.microsoft.com/office/powerpoint/2010/main" val="335603787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D241E5-83D6-47D0-993E-328DFF2CB57E}"/>
              </a:ext>
            </a:extLst>
          </p:cNvPr>
          <p:cNvSpPr>
            <a:spLocks noGrp="1"/>
          </p:cNvSpPr>
          <p:nvPr>
            <p:ph type="title"/>
          </p:nvPr>
        </p:nvSpPr>
        <p:spPr>
          <a:xfrm>
            <a:off x="609600" y="609600"/>
            <a:ext cx="8534400" cy="410233"/>
          </a:xfrm>
        </p:spPr>
        <p:txBody>
          <a:bodyPr anchor="t">
            <a:normAutofit/>
          </a:bodyPr>
          <a:lstStyle/>
          <a:p>
            <a:r>
              <a:rPr lang="en-GB" dirty="0">
                <a:latin typeface="Arial"/>
                <a:cs typeface="Arial"/>
              </a:rPr>
              <a:t>Deployment Project</a:t>
            </a:r>
            <a:endParaRPr lang="en-AU" dirty="0"/>
          </a:p>
        </p:txBody>
      </p:sp>
      <p:sp>
        <p:nvSpPr>
          <p:cNvPr id="5" name="Text Placeholder 1">
            <a:extLst>
              <a:ext uri="{FF2B5EF4-FFF2-40B4-BE49-F238E27FC236}">
                <a16:creationId xmlns:a16="http://schemas.microsoft.com/office/drawing/2014/main" id="{962C62E8-AA9A-9EC1-E74D-9AFB1634858C}"/>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0" i="0" u="none" strike="noStrike" noProof="0" dirty="0">
                <a:solidFill>
                  <a:srgbClr val="000000"/>
                </a:solidFill>
                <a:effectLst/>
                <a:latin typeface="Arial" panose="020B0604020202020204" pitchFamily="34" charset="0"/>
                <a:cs typeface="Arial" panose="020B0604020202020204" pitchFamily="34" charset="0"/>
              </a:rPr>
              <a:t>Equipment List</a:t>
            </a:r>
            <a:endParaRPr lang="en-AU" dirty="0">
              <a:cs typeface="Arial"/>
            </a:endParaRPr>
          </a:p>
        </p:txBody>
      </p:sp>
      <p:pic>
        <p:nvPicPr>
          <p:cNvPr id="6" name="Picture 5">
            <a:extLst>
              <a:ext uri="{FF2B5EF4-FFF2-40B4-BE49-F238E27FC236}">
                <a16:creationId xmlns:a16="http://schemas.microsoft.com/office/drawing/2014/main" id="{C80F7A43-6B00-4D6D-B0C0-27E201ABCA37}"/>
              </a:ext>
            </a:extLst>
          </p:cNvPr>
          <p:cNvPicPr>
            <a:picLocks noChangeAspect="1"/>
          </p:cNvPicPr>
          <p:nvPr/>
        </p:nvPicPr>
        <p:blipFill>
          <a:blip r:embed="rId3"/>
          <a:stretch>
            <a:fillRect/>
          </a:stretch>
        </p:blipFill>
        <p:spPr>
          <a:xfrm>
            <a:off x="3733424" y="1430066"/>
            <a:ext cx="4725152" cy="4624617"/>
          </a:xfrm>
          <a:prstGeom prst="rect">
            <a:avLst/>
          </a:prstGeom>
        </p:spPr>
      </p:pic>
    </p:spTree>
    <p:extLst>
      <p:ext uri="{BB962C8B-B14F-4D97-AF65-F5344CB8AC3E}">
        <p14:creationId xmlns:p14="http://schemas.microsoft.com/office/powerpoint/2010/main" val="3050357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GB" dirty="0">
                <a:latin typeface="Arial"/>
                <a:cs typeface="Arial"/>
              </a:rPr>
              <a:t>Deployment Project</a:t>
            </a:r>
            <a:endParaRPr lang="en-AU" dirty="0"/>
          </a:p>
        </p:txBody>
      </p:sp>
      <p:sp>
        <p:nvSpPr>
          <p:cNvPr id="3" name="Text Placeholder 1">
            <a:extLst>
              <a:ext uri="{FF2B5EF4-FFF2-40B4-BE49-F238E27FC236}">
                <a16:creationId xmlns:a16="http://schemas.microsoft.com/office/drawing/2014/main" id="{A573A046-91F7-545C-F400-82271AB7CBB2}"/>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Crews</a:t>
            </a:r>
          </a:p>
        </p:txBody>
      </p:sp>
      <p:pic>
        <p:nvPicPr>
          <p:cNvPr id="4" name="Picture 3">
            <a:extLst>
              <a:ext uri="{FF2B5EF4-FFF2-40B4-BE49-F238E27FC236}">
                <a16:creationId xmlns:a16="http://schemas.microsoft.com/office/drawing/2014/main" id="{59E0BA1B-BA06-4DF9-B53E-A77D69E377A2}"/>
              </a:ext>
            </a:extLst>
          </p:cNvPr>
          <p:cNvPicPr>
            <a:picLocks noChangeAspect="1"/>
          </p:cNvPicPr>
          <p:nvPr/>
        </p:nvPicPr>
        <p:blipFill>
          <a:blip r:embed="rId3"/>
          <a:stretch>
            <a:fillRect/>
          </a:stretch>
        </p:blipFill>
        <p:spPr>
          <a:xfrm>
            <a:off x="2118757" y="1466576"/>
            <a:ext cx="7954485" cy="3924848"/>
          </a:xfrm>
          <a:prstGeom prst="rect">
            <a:avLst/>
          </a:prstGeom>
        </p:spPr>
      </p:pic>
    </p:spTree>
    <p:extLst>
      <p:ext uri="{BB962C8B-B14F-4D97-AF65-F5344CB8AC3E}">
        <p14:creationId xmlns:p14="http://schemas.microsoft.com/office/powerpoint/2010/main" val="3502618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latin typeface="Arial"/>
                <a:cs typeface="Arial"/>
              </a:rPr>
              <a:t>Deployment Project</a:t>
            </a:r>
            <a:endParaRPr lang="en-AU" dirty="0"/>
          </a:p>
        </p:txBody>
      </p:sp>
      <p:sp>
        <p:nvSpPr>
          <p:cNvPr id="3" name="Text Placeholder 1">
            <a:extLst>
              <a:ext uri="{FF2B5EF4-FFF2-40B4-BE49-F238E27FC236}">
                <a16:creationId xmlns:a16="http://schemas.microsoft.com/office/drawing/2014/main" id="{C1D42A97-FF6D-712B-9CB7-281B8DE9E09C}"/>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Workers</a:t>
            </a:r>
          </a:p>
        </p:txBody>
      </p:sp>
      <p:pic>
        <p:nvPicPr>
          <p:cNvPr id="7" name="Picture 6">
            <a:extLst>
              <a:ext uri="{FF2B5EF4-FFF2-40B4-BE49-F238E27FC236}">
                <a16:creationId xmlns:a16="http://schemas.microsoft.com/office/drawing/2014/main" id="{63C453BA-0DCD-4CBB-ADD5-853A1A82117C}"/>
              </a:ext>
            </a:extLst>
          </p:cNvPr>
          <p:cNvPicPr>
            <a:picLocks noChangeAspect="1"/>
          </p:cNvPicPr>
          <p:nvPr/>
        </p:nvPicPr>
        <p:blipFill>
          <a:blip r:embed="rId3"/>
          <a:stretch>
            <a:fillRect/>
          </a:stretch>
        </p:blipFill>
        <p:spPr>
          <a:xfrm>
            <a:off x="3464772" y="1302620"/>
            <a:ext cx="5262456" cy="4252760"/>
          </a:xfrm>
          <a:prstGeom prst="rect">
            <a:avLst/>
          </a:prstGeom>
        </p:spPr>
      </p:pic>
    </p:spTree>
    <p:extLst>
      <p:ext uri="{BB962C8B-B14F-4D97-AF65-F5344CB8AC3E}">
        <p14:creationId xmlns:p14="http://schemas.microsoft.com/office/powerpoint/2010/main" val="904359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4D0383D-FFA2-4C78-A4C7-DB0ABFFB877D}"/>
              </a:ext>
            </a:extLst>
          </p:cNvPr>
          <p:cNvSpPr>
            <a:spLocks noGrp="1"/>
          </p:cNvSpPr>
          <p:nvPr>
            <p:ph type="title"/>
          </p:nvPr>
        </p:nvSpPr>
        <p:spPr/>
        <p:txBody>
          <a:bodyPr anchor="t">
            <a:normAutofit/>
          </a:bodyPr>
          <a:lstStyle/>
          <a:p>
            <a:r>
              <a:rPr lang="en-GB" dirty="0">
                <a:latin typeface="Arial"/>
                <a:cs typeface="Arial"/>
              </a:rPr>
              <a:t>Deployment Project</a:t>
            </a:r>
            <a:endParaRPr lang="en-AU" dirty="0"/>
          </a:p>
        </p:txBody>
      </p:sp>
      <p:sp>
        <p:nvSpPr>
          <p:cNvPr id="3" name="Text Placeholder 1">
            <a:extLst>
              <a:ext uri="{FF2B5EF4-FFF2-40B4-BE49-F238E27FC236}">
                <a16:creationId xmlns:a16="http://schemas.microsoft.com/office/drawing/2014/main" id="{096E9291-57E7-D8B8-36B2-8C537BCC07AF}"/>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Worker Qualifications</a:t>
            </a:r>
          </a:p>
        </p:txBody>
      </p:sp>
      <p:pic>
        <p:nvPicPr>
          <p:cNvPr id="9" name="Picture 8">
            <a:extLst>
              <a:ext uri="{FF2B5EF4-FFF2-40B4-BE49-F238E27FC236}">
                <a16:creationId xmlns:a16="http://schemas.microsoft.com/office/drawing/2014/main" id="{9D7A7D8A-E4D3-421C-8237-18F82D8A3B22}"/>
              </a:ext>
            </a:extLst>
          </p:cNvPr>
          <p:cNvPicPr>
            <a:picLocks noChangeAspect="1"/>
          </p:cNvPicPr>
          <p:nvPr/>
        </p:nvPicPr>
        <p:blipFill>
          <a:blip r:embed="rId2"/>
          <a:stretch>
            <a:fillRect/>
          </a:stretch>
        </p:blipFill>
        <p:spPr>
          <a:xfrm>
            <a:off x="4103208" y="1239687"/>
            <a:ext cx="3985583" cy="4378625"/>
          </a:xfrm>
          <a:prstGeom prst="rect">
            <a:avLst/>
          </a:prstGeom>
        </p:spPr>
      </p:pic>
    </p:spTree>
    <p:extLst>
      <p:ext uri="{BB962C8B-B14F-4D97-AF65-F5344CB8AC3E}">
        <p14:creationId xmlns:p14="http://schemas.microsoft.com/office/powerpoint/2010/main" val="3362556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124234E-159B-4CE8-8306-88EE991BC9AE}"/>
              </a:ext>
            </a:extLst>
          </p:cNvPr>
          <p:cNvSpPr>
            <a:spLocks noGrp="1"/>
          </p:cNvSpPr>
          <p:nvPr>
            <p:ph type="title"/>
          </p:nvPr>
        </p:nvSpPr>
        <p:spPr/>
        <p:txBody>
          <a:bodyPr anchor="t">
            <a:normAutofit/>
          </a:bodyPr>
          <a:lstStyle/>
          <a:p>
            <a:r>
              <a:rPr lang="en-GB" dirty="0">
                <a:latin typeface="Arial"/>
                <a:cs typeface="Arial"/>
              </a:rPr>
              <a:t>Deployment Project</a:t>
            </a:r>
            <a:endParaRPr lang="en-AU" dirty="0"/>
          </a:p>
        </p:txBody>
      </p:sp>
      <p:sp>
        <p:nvSpPr>
          <p:cNvPr id="3" name="Text Placeholder 1">
            <a:extLst>
              <a:ext uri="{FF2B5EF4-FFF2-40B4-BE49-F238E27FC236}">
                <a16:creationId xmlns:a16="http://schemas.microsoft.com/office/drawing/2014/main" id="{EF6F4190-5D4D-A9B7-F575-3CA708AA4EE2}"/>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Materials</a:t>
            </a:r>
          </a:p>
        </p:txBody>
      </p:sp>
      <p:pic>
        <p:nvPicPr>
          <p:cNvPr id="5" name="Picture 4">
            <a:extLst>
              <a:ext uri="{FF2B5EF4-FFF2-40B4-BE49-F238E27FC236}">
                <a16:creationId xmlns:a16="http://schemas.microsoft.com/office/drawing/2014/main" id="{07801CB7-0E35-467B-AA02-98BBE813F487}"/>
              </a:ext>
            </a:extLst>
          </p:cNvPr>
          <p:cNvPicPr>
            <a:picLocks noChangeAspect="1"/>
          </p:cNvPicPr>
          <p:nvPr/>
        </p:nvPicPr>
        <p:blipFill>
          <a:blip r:embed="rId3"/>
          <a:stretch>
            <a:fillRect/>
          </a:stretch>
        </p:blipFill>
        <p:spPr>
          <a:xfrm>
            <a:off x="3419850" y="1204210"/>
            <a:ext cx="5352300" cy="4449579"/>
          </a:xfrm>
          <a:prstGeom prst="rect">
            <a:avLst/>
          </a:prstGeom>
        </p:spPr>
      </p:pic>
    </p:spTree>
    <p:extLst>
      <p:ext uri="{BB962C8B-B14F-4D97-AF65-F5344CB8AC3E}">
        <p14:creationId xmlns:p14="http://schemas.microsoft.com/office/powerpoint/2010/main" val="381405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8534400" cy="410233"/>
          </a:xfrm>
        </p:spPr>
        <p:txBody>
          <a:bodyPr anchor="t">
            <a:normAutofit/>
          </a:bodyPr>
          <a:lstStyle/>
          <a:p>
            <a:r>
              <a:rPr lang="en-GB" dirty="0">
                <a:latin typeface="Arial"/>
                <a:cs typeface="Arial"/>
              </a:rPr>
              <a:t>Deployment Project</a:t>
            </a:r>
            <a:endParaRPr lang="en-AU" dirty="0"/>
          </a:p>
        </p:txBody>
      </p:sp>
      <p:sp>
        <p:nvSpPr>
          <p:cNvPr id="3" name="Text Placeholder 1">
            <a:extLst>
              <a:ext uri="{FF2B5EF4-FFF2-40B4-BE49-F238E27FC236}">
                <a16:creationId xmlns:a16="http://schemas.microsoft.com/office/drawing/2014/main" id="{1C154F5F-5A0F-0871-495B-C8144744E52E}"/>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Rotations</a:t>
            </a:r>
          </a:p>
        </p:txBody>
      </p:sp>
      <p:pic>
        <p:nvPicPr>
          <p:cNvPr id="4" name="Picture 3">
            <a:extLst>
              <a:ext uri="{FF2B5EF4-FFF2-40B4-BE49-F238E27FC236}">
                <a16:creationId xmlns:a16="http://schemas.microsoft.com/office/drawing/2014/main" id="{035F5964-63A4-4659-A504-1A1B427B04AE}"/>
              </a:ext>
            </a:extLst>
          </p:cNvPr>
          <p:cNvPicPr>
            <a:picLocks noChangeAspect="1"/>
          </p:cNvPicPr>
          <p:nvPr/>
        </p:nvPicPr>
        <p:blipFill>
          <a:blip r:embed="rId3"/>
          <a:stretch>
            <a:fillRect/>
          </a:stretch>
        </p:blipFill>
        <p:spPr>
          <a:xfrm>
            <a:off x="1833064" y="2534342"/>
            <a:ext cx="8525872" cy="1789315"/>
          </a:xfrm>
          <a:prstGeom prst="rect">
            <a:avLst/>
          </a:prstGeom>
        </p:spPr>
      </p:pic>
    </p:spTree>
    <p:extLst>
      <p:ext uri="{BB962C8B-B14F-4D97-AF65-F5344CB8AC3E}">
        <p14:creationId xmlns:p14="http://schemas.microsoft.com/office/powerpoint/2010/main" val="1411393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8534400" cy="410233"/>
          </a:xfrm>
        </p:spPr>
        <p:txBody>
          <a:bodyPr anchor="t">
            <a:normAutofit/>
          </a:bodyPr>
          <a:lstStyle/>
          <a:p>
            <a:r>
              <a:rPr lang="en-GB" dirty="0">
                <a:latin typeface="Arial"/>
                <a:cs typeface="Arial"/>
              </a:rPr>
              <a:t>Deployment Project</a:t>
            </a:r>
            <a:endParaRPr lang="en-AU" dirty="0"/>
          </a:p>
        </p:txBody>
      </p:sp>
      <p:sp>
        <p:nvSpPr>
          <p:cNvPr id="3" name="Text Placeholder 1">
            <a:extLst>
              <a:ext uri="{FF2B5EF4-FFF2-40B4-BE49-F238E27FC236}">
                <a16:creationId xmlns:a16="http://schemas.microsoft.com/office/drawing/2014/main" id="{1C154F5F-5A0F-0871-495B-C8144744E52E}"/>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Statuses and Reasons codes</a:t>
            </a:r>
          </a:p>
        </p:txBody>
      </p:sp>
      <p:pic>
        <p:nvPicPr>
          <p:cNvPr id="5" name="Picture 4">
            <a:extLst>
              <a:ext uri="{FF2B5EF4-FFF2-40B4-BE49-F238E27FC236}">
                <a16:creationId xmlns:a16="http://schemas.microsoft.com/office/drawing/2014/main" id="{3A2679A5-9FD0-4209-9C74-AEC51F6BFCAD}"/>
              </a:ext>
            </a:extLst>
          </p:cNvPr>
          <p:cNvPicPr>
            <a:picLocks noChangeAspect="1"/>
          </p:cNvPicPr>
          <p:nvPr/>
        </p:nvPicPr>
        <p:blipFill>
          <a:blip r:embed="rId3"/>
          <a:stretch>
            <a:fillRect/>
          </a:stretch>
        </p:blipFill>
        <p:spPr>
          <a:xfrm>
            <a:off x="1654628" y="1579324"/>
            <a:ext cx="3691095" cy="1559088"/>
          </a:xfrm>
          <a:prstGeom prst="rect">
            <a:avLst/>
          </a:prstGeom>
        </p:spPr>
      </p:pic>
      <p:pic>
        <p:nvPicPr>
          <p:cNvPr id="8" name="Picture 7">
            <a:extLst>
              <a:ext uri="{FF2B5EF4-FFF2-40B4-BE49-F238E27FC236}">
                <a16:creationId xmlns:a16="http://schemas.microsoft.com/office/drawing/2014/main" id="{353865FD-8BD0-4AAE-B0E1-1A392948285F}"/>
              </a:ext>
            </a:extLst>
          </p:cNvPr>
          <p:cNvPicPr>
            <a:picLocks noChangeAspect="1"/>
          </p:cNvPicPr>
          <p:nvPr/>
        </p:nvPicPr>
        <p:blipFill>
          <a:blip r:embed="rId4"/>
          <a:stretch>
            <a:fillRect/>
          </a:stretch>
        </p:blipFill>
        <p:spPr>
          <a:xfrm>
            <a:off x="6096000" y="1573831"/>
            <a:ext cx="5117960" cy="1564581"/>
          </a:xfrm>
          <a:prstGeom prst="rect">
            <a:avLst/>
          </a:prstGeom>
        </p:spPr>
      </p:pic>
      <p:pic>
        <p:nvPicPr>
          <p:cNvPr id="10" name="Picture 9">
            <a:extLst>
              <a:ext uri="{FF2B5EF4-FFF2-40B4-BE49-F238E27FC236}">
                <a16:creationId xmlns:a16="http://schemas.microsoft.com/office/drawing/2014/main" id="{F699B784-B0EE-4893-8D46-11352AE18D80}"/>
              </a:ext>
            </a:extLst>
          </p:cNvPr>
          <p:cNvPicPr>
            <a:picLocks noChangeAspect="1"/>
          </p:cNvPicPr>
          <p:nvPr/>
        </p:nvPicPr>
        <p:blipFill>
          <a:blip r:embed="rId5"/>
          <a:stretch>
            <a:fillRect/>
          </a:stretch>
        </p:blipFill>
        <p:spPr>
          <a:xfrm>
            <a:off x="2345467" y="3323078"/>
            <a:ext cx="7501065" cy="2810133"/>
          </a:xfrm>
          <a:prstGeom prst="rect">
            <a:avLst/>
          </a:prstGeom>
        </p:spPr>
      </p:pic>
    </p:spTree>
    <p:extLst>
      <p:ext uri="{BB962C8B-B14F-4D97-AF65-F5344CB8AC3E}">
        <p14:creationId xmlns:p14="http://schemas.microsoft.com/office/powerpoint/2010/main" val="3018870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8534400" cy="410233"/>
          </a:xfrm>
        </p:spPr>
        <p:txBody>
          <a:bodyPr anchor="t">
            <a:normAutofit/>
          </a:bodyPr>
          <a:lstStyle/>
          <a:p>
            <a:r>
              <a:rPr lang="en-GB" dirty="0">
                <a:latin typeface="Arial"/>
                <a:cs typeface="Arial"/>
              </a:rPr>
              <a:t>Deployment Project</a:t>
            </a:r>
            <a:endParaRPr lang="en-AU" dirty="0"/>
          </a:p>
        </p:txBody>
      </p:sp>
      <p:sp>
        <p:nvSpPr>
          <p:cNvPr id="3" name="Text Placeholder 1">
            <a:extLst>
              <a:ext uri="{FF2B5EF4-FFF2-40B4-BE49-F238E27FC236}">
                <a16:creationId xmlns:a16="http://schemas.microsoft.com/office/drawing/2014/main" id="{1C154F5F-5A0F-0871-495B-C8144744E52E}"/>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Reasons by Equipment Type</a:t>
            </a:r>
          </a:p>
        </p:txBody>
      </p:sp>
      <p:pic>
        <p:nvPicPr>
          <p:cNvPr id="4" name="Picture 3">
            <a:extLst>
              <a:ext uri="{FF2B5EF4-FFF2-40B4-BE49-F238E27FC236}">
                <a16:creationId xmlns:a16="http://schemas.microsoft.com/office/drawing/2014/main" id="{FB332AE4-36D1-40F9-8DAB-3F2278F20678}"/>
              </a:ext>
            </a:extLst>
          </p:cNvPr>
          <p:cNvPicPr>
            <a:picLocks noChangeAspect="1"/>
          </p:cNvPicPr>
          <p:nvPr/>
        </p:nvPicPr>
        <p:blipFill>
          <a:blip r:embed="rId3"/>
          <a:stretch>
            <a:fillRect/>
          </a:stretch>
        </p:blipFill>
        <p:spPr>
          <a:xfrm>
            <a:off x="4590534" y="1468548"/>
            <a:ext cx="3010932" cy="3920903"/>
          </a:xfrm>
          <a:prstGeom prst="rect">
            <a:avLst/>
          </a:prstGeom>
        </p:spPr>
      </p:pic>
    </p:spTree>
    <p:extLst>
      <p:ext uri="{BB962C8B-B14F-4D97-AF65-F5344CB8AC3E}">
        <p14:creationId xmlns:p14="http://schemas.microsoft.com/office/powerpoint/2010/main" val="3333199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ED0999-C85C-D8B1-89E2-916AC7A9F1F3}"/>
              </a:ext>
            </a:extLst>
          </p:cNvPr>
          <p:cNvSpPr>
            <a:spLocks noGrp="1"/>
          </p:cNvSpPr>
          <p:nvPr>
            <p:ph type="body" sz="quarter" idx="20"/>
          </p:nvPr>
        </p:nvSpPr>
        <p:spPr>
          <a:xfrm>
            <a:off x="609601" y="1019833"/>
            <a:ext cx="10972800" cy="774571"/>
          </a:xfrm>
        </p:spPr>
        <p:txBody>
          <a:bodyPr wrap="square" lIns="0" tIns="45720" rIns="0" bIns="45720" anchor="t">
            <a:spAutoFit/>
          </a:bodyPr>
          <a:lstStyle/>
          <a:p>
            <a:r>
              <a:rPr lang="en-GB" dirty="0">
                <a:latin typeface="Arial"/>
                <a:cs typeface="Arial"/>
              </a:rPr>
              <a:t>This session …</a:t>
            </a:r>
          </a:p>
          <a:p>
            <a:endParaRPr lang="en-AU" dirty="0">
              <a:latin typeface="Arial"/>
              <a:cs typeface="Arial"/>
            </a:endParaRP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lstStyle/>
          <a:p>
            <a:r>
              <a:rPr lang="en-GB" dirty="0"/>
              <a:t>Purpose</a:t>
            </a:r>
            <a:endParaRPr lang="en-AU" dirty="0"/>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lIns="0" tIns="0" rIns="0" bIns="0" anchor="t"/>
          <a:lstStyle/>
          <a:p>
            <a:pPr marL="0" indent="0" algn="l" rtl="0" fontAlgn="base">
              <a:lnSpc>
                <a:spcPct val="100000"/>
              </a:lnSpc>
              <a:spcAft>
                <a:spcPts val="600"/>
              </a:spcAft>
              <a:buNone/>
            </a:pPr>
            <a:r>
              <a:rPr lang="en-US" sz="2000" b="0" i="0" dirty="0">
                <a:solidFill>
                  <a:srgbClr val="000000"/>
                </a:solidFill>
                <a:effectLst/>
                <a:latin typeface="Arial"/>
                <a:cs typeface="Arial"/>
              </a:rPr>
              <a:t>​</a:t>
            </a:r>
            <a:r>
              <a:rPr lang="en-GB" sz="2000" b="0" i="0" u="none" strike="noStrike" dirty="0">
                <a:solidFill>
                  <a:srgbClr val="000000"/>
                </a:solidFill>
                <a:effectLst/>
                <a:latin typeface="Arial"/>
                <a:cs typeface="Arial"/>
              </a:rPr>
              <a:t>At the end of this module, you will:</a:t>
            </a:r>
            <a:endParaRPr lang="en-US" sz="2000" b="0" i="0" dirty="0">
              <a:solidFill>
                <a:srgbClr val="000000"/>
              </a:solidFill>
              <a:effectLst/>
              <a:latin typeface="Arial"/>
              <a:cs typeface="Arial"/>
            </a:endParaRPr>
          </a:p>
          <a:p>
            <a:pPr fontAlgn="base">
              <a:lnSpc>
                <a:spcPct val="100000"/>
              </a:lnSpc>
              <a:spcAft>
                <a:spcPts val="600"/>
              </a:spcAft>
            </a:pPr>
            <a:endParaRPr lang="en-AU" sz="2000" b="0" i="0" dirty="0">
              <a:solidFill>
                <a:srgbClr val="000000"/>
              </a:solidFill>
              <a:effectLst/>
            </a:endParaRPr>
          </a:p>
        </p:txBody>
      </p:sp>
      <p:pic>
        <p:nvPicPr>
          <p:cNvPr id="8" name="Picture Placeholder 12">
            <a:extLst>
              <a:ext uri="{FF2B5EF4-FFF2-40B4-BE49-F238E27FC236}">
                <a16:creationId xmlns:a16="http://schemas.microsoft.com/office/drawing/2014/main" id="{3ADD7BD6-3729-A7F0-B287-77BD9503D48C}"/>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l="10" r="10"/>
          <a:stretch/>
        </p:blipFill>
        <p:spPr>
          <a:xfrm>
            <a:off x="6226175" y="1794404"/>
            <a:ext cx="5356225" cy="4080934"/>
          </a:xfrm>
        </p:spPr>
      </p:pic>
    </p:spTree>
    <p:custDataLst>
      <p:tags r:id="rId1"/>
    </p:custDataLst>
    <p:extLst>
      <p:ext uri="{BB962C8B-B14F-4D97-AF65-F5344CB8AC3E}">
        <p14:creationId xmlns:p14="http://schemas.microsoft.com/office/powerpoint/2010/main" val="3832745112"/>
      </p:ext>
    </p:extLst>
  </p:cSld>
  <p:clrMapOvr>
    <a:masterClrMapping/>
  </p:clrMapOvr>
  <mc:AlternateContent xmlns:mc="http://schemas.openxmlformats.org/markup-compatibility/2006" xmlns:p14="http://schemas.microsoft.com/office/powerpoint/2010/main">
    <mc:Choice Requires="p14">
      <p:transition spd="slow" p14:dur="2000" advTm="15385"/>
    </mc:Choice>
    <mc:Fallback xmlns="">
      <p:transition spd="slow" advTm="153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1C154F5F-5A0F-0871-495B-C8144744E52E}"/>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Summary Availability and Utilization formulas</a:t>
            </a:r>
          </a:p>
        </p:txBody>
      </p:sp>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Deployment Project</a:t>
            </a:r>
          </a:p>
        </p:txBody>
      </p:sp>
      <p:graphicFrame>
        <p:nvGraphicFramePr>
          <p:cNvPr id="4" name="Table 3">
            <a:extLst>
              <a:ext uri="{FF2B5EF4-FFF2-40B4-BE49-F238E27FC236}">
                <a16:creationId xmlns:a16="http://schemas.microsoft.com/office/drawing/2014/main" id="{3421140D-0546-4995-8D5D-8603C9B258E6}"/>
              </a:ext>
            </a:extLst>
          </p:cNvPr>
          <p:cNvGraphicFramePr>
            <a:graphicFrameLocks noGrp="1"/>
          </p:cNvGraphicFramePr>
          <p:nvPr>
            <p:extLst>
              <p:ext uri="{D42A27DB-BD31-4B8C-83A1-F6EECF244321}">
                <p14:modId xmlns:p14="http://schemas.microsoft.com/office/powerpoint/2010/main" val="3459799970"/>
              </p:ext>
            </p:extLst>
          </p:nvPr>
        </p:nvGraphicFramePr>
        <p:xfrm>
          <a:off x="1400128" y="1748631"/>
          <a:ext cx="9391745" cy="3905250"/>
        </p:xfrm>
        <a:graphic>
          <a:graphicData uri="http://schemas.openxmlformats.org/drawingml/2006/table">
            <a:tbl>
              <a:tblPr/>
              <a:tblGrid>
                <a:gridCol w="2274731">
                  <a:extLst>
                    <a:ext uri="{9D8B030D-6E8A-4147-A177-3AD203B41FA5}">
                      <a16:colId xmlns:a16="http://schemas.microsoft.com/office/drawing/2014/main" val="1981793826"/>
                    </a:ext>
                  </a:extLst>
                </a:gridCol>
                <a:gridCol w="2120616">
                  <a:extLst>
                    <a:ext uri="{9D8B030D-6E8A-4147-A177-3AD203B41FA5}">
                      <a16:colId xmlns:a16="http://schemas.microsoft.com/office/drawing/2014/main" val="4268255094"/>
                    </a:ext>
                  </a:extLst>
                </a:gridCol>
                <a:gridCol w="2806428">
                  <a:extLst>
                    <a:ext uri="{9D8B030D-6E8A-4147-A177-3AD203B41FA5}">
                      <a16:colId xmlns:a16="http://schemas.microsoft.com/office/drawing/2014/main" val="1444988758"/>
                    </a:ext>
                  </a:extLst>
                </a:gridCol>
                <a:gridCol w="2189970">
                  <a:extLst>
                    <a:ext uri="{9D8B030D-6E8A-4147-A177-3AD203B41FA5}">
                      <a16:colId xmlns:a16="http://schemas.microsoft.com/office/drawing/2014/main" val="46805625"/>
                    </a:ext>
                  </a:extLst>
                </a:gridCol>
              </a:tblGrid>
              <a:tr h="641223">
                <a:tc gridSpan="4">
                  <a:txBody>
                    <a:bodyPr/>
                    <a:lstStyle/>
                    <a:p>
                      <a:pPr algn="ctr" fontAlgn="b"/>
                      <a:r>
                        <a:rPr lang="en-US" sz="3300" b="0" i="0" u="none" strike="noStrike">
                          <a:solidFill>
                            <a:srgbClr val="000000"/>
                          </a:solidFill>
                          <a:effectLst/>
                          <a:latin typeface="Calibri" panose="020F0502020204030204" pitchFamily="34" charset="0"/>
                        </a:rPr>
                        <a:t>Time Model</a:t>
                      </a:r>
                    </a:p>
                  </a:txBody>
                  <a:tcPr marL="28575" marR="28575" marT="2857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3523397"/>
                  </a:ext>
                </a:extLst>
              </a:tr>
              <a:tr h="699135">
                <a:tc>
                  <a:txBody>
                    <a:bodyPr/>
                    <a:lstStyle/>
                    <a:p>
                      <a:pPr algn="ctr" fontAlgn="b"/>
                      <a:endParaRPr lang="en-US" sz="3300" b="0" i="0" u="none" strike="noStrike">
                        <a:solidFill>
                          <a:srgbClr val="000000"/>
                        </a:solidFill>
                        <a:effectLst/>
                        <a:latin typeface="Calibri" panose="020F0502020204030204" pitchFamily="34" charset="0"/>
                      </a:endParaRPr>
                    </a:p>
                  </a:txBody>
                  <a:tcPr marL="28575" marR="28575" marT="28575" marB="0" anchor="b">
                    <a:lnL>
                      <a:noFill/>
                    </a:lnL>
                    <a:lnR>
                      <a:noFill/>
                    </a:lnR>
                    <a:lnT>
                      <a:noFill/>
                    </a:lnT>
                    <a:lnB>
                      <a:noFill/>
                    </a:lnB>
                  </a:tcPr>
                </a:tc>
                <a:tc>
                  <a:txBody>
                    <a:bodyPr/>
                    <a:lstStyle/>
                    <a:p>
                      <a:pPr algn="ctr" fontAlgn="b"/>
                      <a:endParaRPr lang="en-US" sz="3300" b="0" i="0" u="none" strike="noStrike">
                        <a:solidFill>
                          <a:srgbClr val="000000"/>
                        </a:solidFill>
                        <a:effectLst/>
                        <a:latin typeface="Calibri" panose="020F0502020204030204" pitchFamily="34" charset="0"/>
                      </a:endParaRPr>
                    </a:p>
                  </a:txBody>
                  <a:tcPr marL="28575" marR="28575" marT="28575" marB="0" anchor="b">
                    <a:lnL>
                      <a:noFill/>
                    </a:lnL>
                    <a:lnR>
                      <a:noFill/>
                    </a:lnR>
                    <a:lnT>
                      <a:noFill/>
                    </a:lnT>
                    <a:lnB>
                      <a:noFill/>
                    </a:lnB>
                  </a:tcPr>
                </a:tc>
                <a:tc>
                  <a:txBody>
                    <a:bodyPr/>
                    <a:lstStyle/>
                    <a:p>
                      <a:pPr algn="ctr" fontAlgn="b"/>
                      <a:endParaRPr lang="en-US" sz="3300" b="0" i="0" u="none" strike="noStrike">
                        <a:solidFill>
                          <a:srgbClr val="000000"/>
                        </a:solidFill>
                        <a:effectLst/>
                        <a:latin typeface="Calibri" panose="020F0502020204030204" pitchFamily="34" charset="0"/>
                      </a:endParaRPr>
                    </a:p>
                  </a:txBody>
                  <a:tcPr marL="28575" marR="28575" marT="28575" marB="0" anchor="b">
                    <a:lnL>
                      <a:noFill/>
                    </a:lnL>
                    <a:lnR>
                      <a:noFill/>
                    </a:lnR>
                    <a:lnT>
                      <a:noFill/>
                    </a:lnT>
                    <a:lnB>
                      <a:noFill/>
                    </a:lnB>
                  </a:tcPr>
                </a:tc>
                <a:tc>
                  <a:txBody>
                    <a:bodyPr/>
                    <a:lstStyle/>
                    <a:p>
                      <a:pPr algn="ctr" fontAlgn="b"/>
                      <a:endParaRPr lang="en-US" sz="3300" b="0" i="0" u="none" strike="noStrike">
                        <a:solidFill>
                          <a:srgbClr val="000000"/>
                        </a:solidFill>
                        <a:effectLst/>
                        <a:latin typeface="Calibri" panose="020F0502020204030204" pitchFamily="34" charset="0"/>
                      </a:endParaRPr>
                    </a:p>
                  </a:txBody>
                  <a:tcPr marL="28575" marR="28575" marT="28575" marB="0" anchor="b">
                    <a:lnL>
                      <a:noFill/>
                    </a:lnL>
                    <a:lnR>
                      <a:noFill/>
                    </a:lnR>
                    <a:lnT>
                      <a:noFill/>
                    </a:lnT>
                    <a:lnB>
                      <a:noFill/>
                    </a:lnB>
                  </a:tcPr>
                </a:tc>
                <a:extLst>
                  <a:ext uri="{0D108BD9-81ED-4DB2-BD59-A6C34878D82A}">
                    <a16:rowId xmlns:a16="http://schemas.microsoft.com/office/drawing/2014/main" val="3486319005"/>
                  </a:ext>
                </a:extLst>
              </a:tr>
              <a:tr h="641223">
                <a:tc gridSpan="4">
                  <a:txBody>
                    <a:bodyPr/>
                    <a:lstStyle/>
                    <a:p>
                      <a:pPr algn="ctr" fontAlgn="b"/>
                      <a:r>
                        <a:rPr lang="en-US" sz="3300" b="0" i="0" u="none" strike="noStrike">
                          <a:solidFill>
                            <a:srgbClr val="000000"/>
                          </a:solidFill>
                          <a:effectLst/>
                          <a:latin typeface="Calibri" panose="020F0502020204030204" pitchFamily="34" charset="0"/>
                        </a:rPr>
                        <a:t>Total  time</a:t>
                      </a:r>
                    </a:p>
                  </a:txBody>
                  <a:tcPr marL="28575" marR="28575" marT="28575" marB="0" anchor="b">
                    <a:lnL>
                      <a:noFill/>
                    </a:lnL>
                    <a:lnR>
                      <a:noFill/>
                    </a:lnR>
                    <a:lnT>
                      <a:noFill/>
                    </a:lnT>
                    <a:lnB>
                      <a:noFill/>
                    </a:lnB>
                    <a:solidFill>
                      <a:srgbClr val="D0CEC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21862546"/>
                  </a:ext>
                </a:extLst>
              </a:tr>
              <a:tr h="641223">
                <a:tc gridSpan="3">
                  <a:txBody>
                    <a:bodyPr/>
                    <a:lstStyle/>
                    <a:p>
                      <a:pPr algn="ctr" fontAlgn="b"/>
                      <a:r>
                        <a:rPr lang="en-US" sz="3300" b="0" i="0" u="none" strike="noStrike" dirty="0">
                          <a:solidFill>
                            <a:srgbClr val="000000"/>
                          </a:solidFill>
                          <a:effectLst/>
                          <a:latin typeface="Calibri" panose="020F0502020204030204" pitchFamily="34" charset="0"/>
                        </a:rPr>
                        <a:t>Available time</a:t>
                      </a:r>
                    </a:p>
                  </a:txBody>
                  <a:tcPr marL="28575" marR="28575" marT="28575" marB="0" anchor="b">
                    <a:lnL>
                      <a:noFill/>
                    </a:lnL>
                    <a:lnR>
                      <a:noFill/>
                    </a:lnR>
                    <a:lnT>
                      <a:noFill/>
                    </a:lnT>
                    <a:lnB>
                      <a:noFill/>
                    </a:lnB>
                    <a:solidFill>
                      <a:srgbClr val="BDD7EE"/>
                    </a:solidFill>
                  </a:tcPr>
                </a:tc>
                <a:tc hMerge="1">
                  <a:txBody>
                    <a:bodyPr/>
                    <a:lstStyle/>
                    <a:p>
                      <a:endParaRPr lang="en-US"/>
                    </a:p>
                  </a:txBody>
                  <a:tcPr/>
                </a:tc>
                <a:tc hMerge="1">
                  <a:txBody>
                    <a:bodyPr/>
                    <a:lstStyle/>
                    <a:p>
                      <a:endParaRPr lang="en-US"/>
                    </a:p>
                  </a:txBody>
                  <a:tcPr/>
                </a:tc>
                <a:tc>
                  <a:txBody>
                    <a:bodyPr/>
                    <a:lstStyle/>
                    <a:p>
                      <a:pPr algn="l" fontAlgn="b"/>
                      <a:r>
                        <a:rPr lang="en-US" sz="3300" b="0" i="0" u="none" strike="noStrike" dirty="0">
                          <a:solidFill>
                            <a:srgbClr val="FFFFFF"/>
                          </a:solidFill>
                          <a:effectLst/>
                          <a:latin typeface="Calibri" panose="020F0502020204030204" pitchFamily="34" charset="0"/>
                        </a:rPr>
                        <a:t>Down time</a:t>
                      </a:r>
                    </a:p>
                  </a:txBody>
                  <a:tcPr marL="28575" marR="28575" marT="28575" marB="0" anchor="b">
                    <a:lnL>
                      <a:noFill/>
                    </a:lnL>
                    <a:lnR>
                      <a:noFill/>
                    </a:lnR>
                    <a:lnT>
                      <a:noFill/>
                    </a:lnT>
                    <a:lnB>
                      <a:noFill/>
                    </a:lnB>
                    <a:solidFill>
                      <a:srgbClr val="FF0000"/>
                    </a:solidFill>
                  </a:tcPr>
                </a:tc>
                <a:extLst>
                  <a:ext uri="{0D108BD9-81ED-4DB2-BD59-A6C34878D82A}">
                    <a16:rowId xmlns:a16="http://schemas.microsoft.com/office/drawing/2014/main" val="1801777194"/>
                  </a:ext>
                </a:extLst>
              </a:tr>
              <a:tr h="641223">
                <a:tc gridSpan="2">
                  <a:txBody>
                    <a:bodyPr/>
                    <a:lstStyle/>
                    <a:p>
                      <a:pPr algn="ctr" fontAlgn="b"/>
                      <a:r>
                        <a:rPr lang="en-US" sz="3300" b="0" i="0" u="none" strike="noStrike" dirty="0">
                          <a:solidFill>
                            <a:srgbClr val="000000"/>
                          </a:solidFill>
                          <a:effectLst/>
                          <a:latin typeface="Calibri" panose="020F0502020204030204" pitchFamily="34" charset="0"/>
                        </a:rPr>
                        <a:t>Operating time</a:t>
                      </a:r>
                    </a:p>
                  </a:txBody>
                  <a:tcPr marL="28575" marR="28575" marT="28575" marB="0" anchor="b">
                    <a:lnL>
                      <a:noFill/>
                    </a:lnL>
                    <a:lnR>
                      <a:noFill/>
                    </a:lnR>
                    <a:lnT>
                      <a:noFill/>
                    </a:lnT>
                    <a:lnB>
                      <a:noFill/>
                    </a:lnB>
                    <a:solidFill>
                      <a:srgbClr val="C6E0B4"/>
                    </a:solidFill>
                  </a:tcPr>
                </a:tc>
                <a:tc hMerge="1">
                  <a:txBody>
                    <a:bodyPr/>
                    <a:lstStyle/>
                    <a:p>
                      <a:endParaRPr lang="en-US"/>
                    </a:p>
                  </a:txBody>
                  <a:tcPr/>
                </a:tc>
                <a:tc>
                  <a:txBody>
                    <a:bodyPr/>
                    <a:lstStyle/>
                    <a:p>
                      <a:pPr algn="l" fontAlgn="b"/>
                      <a:r>
                        <a:rPr lang="en-US" sz="3300" b="0" i="0" u="none" strike="noStrike" dirty="0">
                          <a:solidFill>
                            <a:srgbClr val="000000"/>
                          </a:solidFill>
                          <a:effectLst/>
                          <a:latin typeface="Calibri" panose="020F0502020204030204" pitchFamily="34" charset="0"/>
                        </a:rPr>
                        <a:t>Standby time</a:t>
                      </a:r>
                    </a:p>
                  </a:txBody>
                  <a:tcPr marL="28575" marR="28575" marT="28575" marB="0" anchor="b">
                    <a:lnL>
                      <a:noFill/>
                    </a:lnL>
                    <a:lnR>
                      <a:noFill/>
                    </a:lnR>
                    <a:lnT>
                      <a:noFill/>
                    </a:lnT>
                    <a:lnB>
                      <a:noFill/>
                    </a:lnB>
                    <a:solidFill>
                      <a:srgbClr val="FFFF00"/>
                    </a:solidFill>
                  </a:tcPr>
                </a:tc>
                <a:tc>
                  <a:txBody>
                    <a:bodyPr/>
                    <a:lstStyle/>
                    <a:p>
                      <a:pPr algn="l" fontAlgn="b"/>
                      <a:endParaRPr lang="en-US" sz="3300" b="0" i="0" u="none" strike="noStrike">
                        <a:solidFill>
                          <a:srgbClr val="000000"/>
                        </a:solidFill>
                        <a:effectLst/>
                        <a:latin typeface="Calibri" panose="020F0502020204030204" pitchFamily="34" charset="0"/>
                      </a:endParaRPr>
                    </a:p>
                  </a:txBody>
                  <a:tcPr marL="28575" marR="28575" marT="28575" marB="0" anchor="b">
                    <a:lnL>
                      <a:noFill/>
                    </a:lnL>
                    <a:lnR>
                      <a:noFill/>
                    </a:lnR>
                    <a:lnT>
                      <a:noFill/>
                    </a:lnT>
                    <a:lnB>
                      <a:noFill/>
                    </a:lnB>
                  </a:tcPr>
                </a:tc>
                <a:extLst>
                  <a:ext uri="{0D108BD9-81ED-4DB2-BD59-A6C34878D82A}">
                    <a16:rowId xmlns:a16="http://schemas.microsoft.com/office/drawing/2014/main" val="1376988725"/>
                  </a:ext>
                </a:extLst>
              </a:tr>
              <a:tr h="641223">
                <a:tc>
                  <a:txBody>
                    <a:bodyPr/>
                    <a:lstStyle/>
                    <a:p>
                      <a:pPr algn="l" fontAlgn="b"/>
                      <a:r>
                        <a:rPr lang="en-US" sz="3300" b="0" i="0" u="none" strike="noStrike" dirty="0">
                          <a:solidFill>
                            <a:srgbClr val="000000"/>
                          </a:solidFill>
                          <a:effectLst/>
                          <a:latin typeface="Calibri" panose="020F0502020204030204" pitchFamily="34" charset="0"/>
                        </a:rPr>
                        <a:t>Ready time</a:t>
                      </a:r>
                    </a:p>
                  </a:txBody>
                  <a:tcPr marL="28575" marR="28575" marT="28575" marB="0" anchor="b">
                    <a:lnL>
                      <a:noFill/>
                    </a:lnL>
                    <a:lnR>
                      <a:noFill/>
                    </a:lnR>
                    <a:lnT>
                      <a:noFill/>
                    </a:lnT>
                    <a:lnB>
                      <a:noFill/>
                    </a:lnB>
                    <a:solidFill>
                      <a:srgbClr val="00B050"/>
                    </a:solidFill>
                  </a:tcPr>
                </a:tc>
                <a:tc>
                  <a:txBody>
                    <a:bodyPr/>
                    <a:lstStyle/>
                    <a:p>
                      <a:pPr algn="l" fontAlgn="b"/>
                      <a:r>
                        <a:rPr lang="en-US" sz="3300" b="0" i="0" u="none" strike="noStrike" dirty="0">
                          <a:solidFill>
                            <a:srgbClr val="000000"/>
                          </a:solidFill>
                          <a:effectLst/>
                          <a:latin typeface="Calibri" panose="020F0502020204030204" pitchFamily="34" charset="0"/>
                        </a:rPr>
                        <a:t>Delay time</a:t>
                      </a:r>
                    </a:p>
                  </a:txBody>
                  <a:tcPr marL="28575" marR="28575" marT="28575" marB="0" anchor="b">
                    <a:lnL>
                      <a:noFill/>
                    </a:lnL>
                    <a:lnR>
                      <a:noFill/>
                    </a:lnR>
                    <a:lnT>
                      <a:noFill/>
                    </a:lnT>
                    <a:lnB>
                      <a:noFill/>
                    </a:lnB>
                    <a:solidFill>
                      <a:srgbClr val="ED7D31"/>
                    </a:solidFill>
                  </a:tcPr>
                </a:tc>
                <a:tc>
                  <a:txBody>
                    <a:bodyPr/>
                    <a:lstStyle/>
                    <a:p>
                      <a:pPr algn="l" fontAlgn="b"/>
                      <a:endParaRPr lang="en-US" sz="3300" b="0" i="0" u="none" strike="noStrike">
                        <a:solidFill>
                          <a:srgbClr val="000000"/>
                        </a:solidFill>
                        <a:effectLst/>
                        <a:latin typeface="Calibri" panose="020F0502020204030204" pitchFamily="34" charset="0"/>
                      </a:endParaRPr>
                    </a:p>
                  </a:txBody>
                  <a:tcPr marL="28575" marR="28575" marT="28575" marB="0" anchor="b">
                    <a:lnL>
                      <a:noFill/>
                    </a:lnL>
                    <a:lnR>
                      <a:noFill/>
                    </a:lnR>
                    <a:lnT>
                      <a:noFill/>
                    </a:lnT>
                    <a:lnB>
                      <a:noFill/>
                    </a:lnB>
                  </a:tcPr>
                </a:tc>
                <a:tc>
                  <a:txBody>
                    <a:bodyPr/>
                    <a:lstStyle/>
                    <a:p>
                      <a:pPr algn="l" fontAlgn="b"/>
                      <a:endParaRPr lang="en-US" sz="3300" b="0" i="0" u="none" strike="noStrike" dirty="0">
                        <a:solidFill>
                          <a:srgbClr val="000000"/>
                        </a:solidFill>
                        <a:effectLst/>
                        <a:latin typeface="Calibri" panose="020F0502020204030204" pitchFamily="34" charset="0"/>
                      </a:endParaRPr>
                    </a:p>
                  </a:txBody>
                  <a:tcPr marL="28575" marR="28575" marT="28575" marB="0" anchor="b">
                    <a:lnL>
                      <a:noFill/>
                    </a:lnL>
                    <a:lnR>
                      <a:noFill/>
                    </a:lnR>
                    <a:lnT>
                      <a:noFill/>
                    </a:lnT>
                    <a:lnB>
                      <a:noFill/>
                    </a:lnB>
                  </a:tcPr>
                </a:tc>
                <a:extLst>
                  <a:ext uri="{0D108BD9-81ED-4DB2-BD59-A6C34878D82A}">
                    <a16:rowId xmlns:a16="http://schemas.microsoft.com/office/drawing/2014/main" val="894011404"/>
                  </a:ext>
                </a:extLst>
              </a:tr>
            </a:tbl>
          </a:graphicData>
        </a:graphic>
      </p:graphicFrame>
    </p:spTree>
    <p:extLst>
      <p:ext uri="{BB962C8B-B14F-4D97-AF65-F5344CB8AC3E}">
        <p14:creationId xmlns:p14="http://schemas.microsoft.com/office/powerpoint/2010/main" val="2662139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1C154F5F-5A0F-0871-495B-C8144744E52E}"/>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Summary Availability and Utilization formulas</a:t>
            </a:r>
          </a:p>
        </p:txBody>
      </p:sp>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Deployment Project</a:t>
            </a:r>
          </a:p>
        </p:txBody>
      </p:sp>
      <p:sp>
        <p:nvSpPr>
          <p:cNvPr id="5" name="Text Placeholder 1">
            <a:extLst>
              <a:ext uri="{FF2B5EF4-FFF2-40B4-BE49-F238E27FC236}">
                <a16:creationId xmlns:a16="http://schemas.microsoft.com/office/drawing/2014/main" id="{25258EB6-6CF0-4CE5-ABB3-C82C79C4CF43}"/>
              </a:ext>
            </a:extLst>
          </p:cNvPr>
          <p:cNvSpPr>
            <a:spLocks noGrp="1"/>
          </p:cNvSpPr>
          <p:nvPr/>
        </p:nvSpPr>
        <p:spPr>
          <a:xfrm>
            <a:off x="609600" y="1799398"/>
            <a:ext cx="10664651" cy="2031325"/>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Available time = Total time – Down time</a:t>
            </a:r>
          </a:p>
          <a:p>
            <a:endParaRPr lang="en-AU" dirty="0"/>
          </a:p>
          <a:p>
            <a:r>
              <a:rPr lang="en-AU" dirty="0"/>
              <a:t>Operating time = Available time – Standby time</a:t>
            </a:r>
          </a:p>
          <a:p>
            <a:r>
              <a:rPr lang="en-AU" dirty="0"/>
              <a:t>Operating time = Total time – Down time – Standby time</a:t>
            </a:r>
          </a:p>
          <a:p>
            <a:endParaRPr lang="en-AU" dirty="0"/>
          </a:p>
          <a:p>
            <a:r>
              <a:rPr lang="en-AU" dirty="0"/>
              <a:t>Effective time = Operating time – Delay time</a:t>
            </a:r>
          </a:p>
          <a:p>
            <a:r>
              <a:rPr lang="en-AU" dirty="0"/>
              <a:t>Effective time = Total time – Down time – Standby time – Delay time</a:t>
            </a:r>
          </a:p>
        </p:txBody>
      </p:sp>
    </p:spTree>
    <p:extLst>
      <p:ext uri="{BB962C8B-B14F-4D97-AF65-F5344CB8AC3E}">
        <p14:creationId xmlns:p14="http://schemas.microsoft.com/office/powerpoint/2010/main" val="836323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1C154F5F-5A0F-0871-495B-C8144744E52E}"/>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kern="1200">
                <a:solidFill>
                  <a:srgbClr val="000000"/>
                </a:solidFill>
                <a:latin typeface="Arial" panose="020B0604020202020204" pitchFamily="34" charset="0"/>
                <a:ea typeface="+mn-ea"/>
                <a:cs typeface="Arial" panose="020B0604020202020204" pitchFamily="34" charset="0"/>
              </a:rPr>
              <a:t>Summary Availability and Utilization formulas</a:t>
            </a:r>
          </a:p>
        </p:txBody>
      </p:sp>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10972800" cy="410233"/>
          </a:xfrm>
        </p:spPr>
        <p:txBody>
          <a:bodyPr lIns="0" tIns="0" rIns="0" bIns="0" anchor="t">
            <a:normAutofit/>
          </a:bodyPr>
          <a:lstStyle/>
          <a:p>
            <a:r>
              <a:rPr lang="en-GB" b="1" i="0" u="none" kern="1200">
                <a:latin typeface="Arial" panose="020B0604020202020204" pitchFamily="34" charset="0"/>
                <a:ea typeface="+mj-ea"/>
                <a:cs typeface="Arial" panose="020B0604020202020204" pitchFamily="34" charset="0"/>
              </a:rPr>
              <a:t>Deployment Project</a:t>
            </a:r>
          </a:p>
        </p:txBody>
      </p:sp>
      <p:sp>
        <p:nvSpPr>
          <p:cNvPr id="5" name="Text Placeholder 1">
            <a:extLst>
              <a:ext uri="{FF2B5EF4-FFF2-40B4-BE49-F238E27FC236}">
                <a16:creationId xmlns:a16="http://schemas.microsoft.com/office/drawing/2014/main" id="{25258EB6-6CF0-4CE5-ABB3-C82C79C4CF43}"/>
              </a:ext>
            </a:extLst>
          </p:cNvPr>
          <p:cNvSpPr>
            <a:spLocks noGrp="1"/>
          </p:cNvSpPr>
          <p:nvPr/>
        </p:nvSpPr>
        <p:spPr>
          <a:xfrm>
            <a:off x="609600" y="1817154"/>
            <a:ext cx="10664651" cy="3416320"/>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Availability = Available time / Total time</a:t>
            </a:r>
          </a:p>
          <a:p>
            <a:r>
              <a:rPr lang="en-AU" dirty="0"/>
              <a:t>Availability = (Total time – Down time) / Total time</a:t>
            </a:r>
          </a:p>
          <a:p>
            <a:endParaRPr lang="en-AU" dirty="0"/>
          </a:p>
          <a:p>
            <a:r>
              <a:rPr lang="en-AU" dirty="0"/>
              <a:t>Operational Utilization = Operating time / Total time</a:t>
            </a:r>
          </a:p>
          <a:p>
            <a:r>
              <a:rPr lang="en-AU" dirty="0"/>
              <a:t>Operational Utilization = (Total time – Down time – Standby time) / Total time</a:t>
            </a:r>
          </a:p>
          <a:p>
            <a:endParaRPr lang="en-AU" dirty="0"/>
          </a:p>
          <a:p>
            <a:r>
              <a:rPr lang="en-AU" dirty="0"/>
              <a:t>Effective Utilization = Effective time / Total time</a:t>
            </a:r>
          </a:p>
          <a:p>
            <a:r>
              <a:rPr lang="en-AU" dirty="0"/>
              <a:t>Effective Utilization = (Total time – Down time – Standby time – Delay time) / Total time</a:t>
            </a:r>
          </a:p>
          <a:p>
            <a:endParaRPr lang="en-AU" dirty="0"/>
          </a:p>
          <a:p>
            <a:r>
              <a:rPr lang="en-AU" dirty="0"/>
              <a:t>Utilization of Availability = Operating time / Available time</a:t>
            </a:r>
          </a:p>
          <a:p>
            <a:r>
              <a:rPr lang="en-AU" dirty="0"/>
              <a:t>Utilization of Availability = (Total time – Down time – Standby time) / (Total time – Down time)</a:t>
            </a:r>
          </a:p>
          <a:p>
            <a:endParaRPr lang="en-AU" dirty="0"/>
          </a:p>
        </p:txBody>
      </p:sp>
    </p:spTree>
    <p:extLst>
      <p:ext uri="{BB962C8B-B14F-4D97-AF65-F5344CB8AC3E}">
        <p14:creationId xmlns:p14="http://schemas.microsoft.com/office/powerpoint/2010/main" val="623980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8534400" cy="410233"/>
          </a:xfrm>
        </p:spPr>
        <p:txBody>
          <a:bodyPr anchor="t">
            <a:normAutofit/>
          </a:bodyPr>
          <a:lstStyle/>
          <a:p>
            <a:r>
              <a:rPr lang="en-GB" dirty="0">
                <a:latin typeface="Arial"/>
                <a:cs typeface="Arial"/>
              </a:rPr>
              <a:t>Deployment Project</a:t>
            </a:r>
            <a:endParaRPr lang="en-AU" dirty="0"/>
          </a:p>
        </p:txBody>
      </p:sp>
      <p:sp>
        <p:nvSpPr>
          <p:cNvPr id="3" name="Text Placeholder 1">
            <a:extLst>
              <a:ext uri="{FF2B5EF4-FFF2-40B4-BE49-F238E27FC236}">
                <a16:creationId xmlns:a16="http://schemas.microsoft.com/office/drawing/2014/main" id="{1C154F5F-5A0F-0871-495B-C8144744E52E}"/>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Summary Availability and Utilization formulas</a:t>
            </a:r>
          </a:p>
        </p:txBody>
      </p:sp>
      <p:pic>
        <p:nvPicPr>
          <p:cNvPr id="5" name="Picture 4">
            <a:extLst>
              <a:ext uri="{FF2B5EF4-FFF2-40B4-BE49-F238E27FC236}">
                <a16:creationId xmlns:a16="http://schemas.microsoft.com/office/drawing/2014/main" id="{C53747F8-580C-4739-99DF-8EA1AAF5E771}"/>
              </a:ext>
            </a:extLst>
          </p:cNvPr>
          <p:cNvPicPr>
            <a:picLocks noChangeAspect="1"/>
          </p:cNvPicPr>
          <p:nvPr/>
        </p:nvPicPr>
        <p:blipFill>
          <a:blip r:embed="rId3"/>
          <a:stretch>
            <a:fillRect/>
          </a:stretch>
        </p:blipFill>
        <p:spPr>
          <a:xfrm>
            <a:off x="1037365" y="1649847"/>
            <a:ext cx="10117270" cy="3558305"/>
          </a:xfrm>
          <a:prstGeom prst="rect">
            <a:avLst/>
          </a:prstGeom>
        </p:spPr>
      </p:pic>
    </p:spTree>
    <p:extLst>
      <p:ext uri="{BB962C8B-B14F-4D97-AF65-F5344CB8AC3E}">
        <p14:creationId xmlns:p14="http://schemas.microsoft.com/office/powerpoint/2010/main" val="2392113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8534400" cy="410233"/>
          </a:xfrm>
        </p:spPr>
        <p:txBody>
          <a:bodyPr anchor="t">
            <a:normAutofit/>
          </a:bodyPr>
          <a:lstStyle/>
          <a:p>
            <a:r>
              <a:rPr lang="en-GB" dirty="0">
                <a:latin typeface="Arial"/>
                <a:cs typeface="Arial"/>
              </a:rPr>
              <a:t>Deployment Project</a:t>
            </a:r>
            <a:endParaRPr lang="en-AU" dirty="0"/>
          </a:p>
        </p:txBody>
      </p:sp>
      <p:sp>
        <p:nvSpPr>
          <p:cNvPr id="3" name="Text Placeholder 1">
            <a:extLst>
              <a:ext uri="{FF2B5EF4-FFF2-40B4-BE49-F238E27FC236}">
                <a16:creationId xmlns:a16="http://schemas.microsoft.com/office/drawing/2014/main" id="{1C154F5F-5A0F-0871-495B-C8144744E52E}"/>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
            <a:r>
              <a:rPr lang="en-US" sz="1800" b="0" i="0" u="none" strike="noStrike" noProof="0" dirty="0">
                <a:solidFill>
                  <a:srgbClr val="000000"/>
                </a:solidFill>
                <a:effectLst/>
                <a:latin typeface="Arial" panose="020B0604020202020204" pitchFamily="34" charset="0"/>
                <a:cs typeface="Arial" panose="020B0604020202020204" pitchFamily="34" charset="0"/>
              </a:rPr>
              <a:t>Prestart items</a:t>
            </a:r>
          </a:p>
        </p:txBody>
      </p:sp>
      <p:pic>
        <p:nvPicPr>
          <p:cNvPr id="4" name="Picture 3">
            <a:extLst>
              <a:ext uri="{FF2B5EF4-FFF2-40B4-BE49-F238E27FC236}">
                <a16:creationId xmlns:a16="http://schemas.microsoft.com/office/drawing/2014/main" id="{D32BFFD3-A40D-49C8-83CF-74672CA79D26}"/>
              </a:ext>
            </a:extLst>
          </p:cNvPr>
          <p:cNvPicPr>
            <a:picLocks noChangeAspect="1"/>
          </p:cNvPicPr>
          <p:nvPr/>
        </p:nvPicPr>
        <p:blipFill>
          <a:blip r:embed="rId3"/>
          <a:stretch>
            <a:fillRect/>
          </a:stretch>
        </p:blipFill>
        <p:spPr>
          <a:xfrm>
            <a:off x="609600" y="1700106"/>
            <a:ext cx="5059351" cy="2851798"/>
          </a:xfrm>
          <a:prstGeom prst="rect">
            <a:avLst/>
          </a:prstGeom>
        </p:spPr>
      </p:pic>
      <p:pic>
        <p:nvPicPr>
          <p:cNvPr id="8" name="Picture 7">
            <a:extLst>
              <a:ext uri="{FF2B5EF4-FFF2-40B4-BE49-F238E27FC236}">
                <a16:creationId xmlns:a16="http://schemas.microsoft.com/office/drawing/2014/main" id="{056470CB-0CBA-4106-BF43-66803E52C97E}"/>
              </a:ext>
            </a:extLst>
          </p:cNvPr>
          <p:cNvPicPr>
            <a:picLocks noChangeAspect="1"/>
          </p:cNvPicPr>
          <p:nvPr/>
        </p:nvPicPr>
        <p:blipFill>
          <a:blip r:embed="rId4"/>
          <a:stretch>
            <a:fillRect/>
          </a:stretch>
        </p:blipFill>
        <p:spPr>
          <a:xfrm>
            <a:off x="6446433" y="1204499"/>
            <a:ext cx="5135966" cy="4142751"/>
          </a:xfrm>
          <a:prstGeom prst="rect">
            <a:avLst/>
          </a:prstGeom>
        </p:spPr>
      </p:pic>
    </p:spTree>
    <p:extLst>
      <p:ext uri="{BB962C8B-B14F-4D97-AF65-F5344CB8AC3E}">
        <p14:creationId xmlns:p14="http://schemas.microsoft.com/office/powerpoint/2010/main" val="1144250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latin typeface="Arial"/>
                <a:cs typeface="Arial"/>
              </a:rPr>
              <a:t>Deployment Project</a:t>
            </a:r>
            <a:r>
              <a:rPr lang="en-US" dirty="0"/>
              <a:t> - </a:t>
            </a:r>
            <a:r>
              <a:rPr lang="en-GB" dirty="0"/>
              <a:t>Questions</a:t>
            </a:r>
            <a:endParaRPr lang="en-AU"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endParaRPr lang="en-GB" dirty="0">
              <a:latin typeface="Arial"/>
              <a:cs typeface="Arial"/>
            </a:endParaRPr>
          </a:p>
        </p:txBody>
      </p:sp>
    </p:spTree>
    <p:extLst>
      <p:ext uri="{BB962C8B-B14F-4D97-AF65-F5344CB8AC3E}">
        <p14:creationId xmlns:p14="http://schemas.microsoft.com/office/powerpoint/2010/main" val="3974012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latin typeface="Arial"/>
                <a:cs typeface="Arial"/>
              </a:rPr>
              <a:t>Deployment Project</a:t>
            </a:r>
            <a:r>
              <a:rPr lang="en-US" dirty="0">
                <a:latin typeface="Arial"/>
                <a:cs typeface="Arial"/>
              </a:rPr>
              <a:t> - Answers to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endParaRPr lang="en-GB" dirty="0">
              <a:solidFill>
                <a:schemeClr val="accent5"/>
              </a:solidFill>
              <a:latin typeface="Arial"/>
              <a:cs typeface="Arial"/>
            </a:endParaRPr>
          </a:p>
        </p:txBody>
      </p:sp>
    </p:spTree>
    <p:extLst>
      <p:ext uri="{BB962C8B-B14F-4D97-AF65-F5344CB8AC3E}">
        <p14:creationId xmlns:p14="http://schemas.microsoft.com/office/powerpoint/2010/main" val="1047450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p:txBody>
          <a:bodyPr/>
          <a:lstStyle/>
          <a:p>
            <a:r>
              <a:rPr lang="en-GB" dirty="0">
                <a:latin typeface="Arial"/>
                <a:cs typeface="Arial"/>
              </a:rPr>
              <a:t>Project Deployment</a:t>
            </a:r>
            <a:endParaRPr lang="en-US" dirty="0"/>
          </a:p>
        </p:txBody>
      </p:sp>
      <p:sp>
        <p:nvSpPr>
          <p:cNvPr id="4" name="Text Placeholder 1">
            <a:extLst>
              <a:ext uri="{FF2B5EF4-FFF2-40B4-BE49-F238E27FC236}">
                <a16:creationId xmlns:a16="http://schemas.microsoft.com/office/drawing/2014/main" id="{2439A362-28A2-4051-9798-8FC4869FB405}"/>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0" i="0" u="none" strike="noStrike" noProof="0" dirty="0">
                <a:solidFill>
                  <a:srgbClr val="000000"/>
                </a:solidFill>
                <a:effectLst/>
                <a:latin typeface="Arial" panose="020B0604020202020204" pitchFamily="34" charset="0"/>
                <a:cs typeface="Arial" panose="020B0604020202020204" pitchFamily="34" charset="0"/>
              </a:rPr>
              <a:t>MineOperate Project team</a:t>
            </a:r>
            <a:endParaRPr lang="en-AU" dirty="0"/>
          </a:p>
        </p:txBody>
      </p:sp>
      <p:sp>
        <p:nvSpPr>
          <p:cNvPr id="5" name="Text Placeholder 1">
            <a:extLst>
              <a:ext uri="{FF2B5EF4-FFF2-40B4-BE49-F238E27FC236}">
                <a16:creationId xmlns:a16="http://schemas.microsoft.com/office/drawing/2014/main" id="{D532E8FA-71DA-4923-8086-F50DD0A3A0EE}"/>
              </a:ext>
            </a:extLst>
          </p:cNvPr>
          <p:cNvSpPr>
            <a:spLocks noGrp="1"/>
          </p:cNvSpPr>
          <p:nvPr/>
        </p:nvSpPr>
        <p:spPr>
          <a:xfrm>
            <a:off x="609600" y="1799398"/>
            <a:ext cx="10664651" cy="2031325"/>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0" i="0" u="none" strike="noStrike" noProof="0" dirty="0">
                <a:solidFill>
                  <a:srgbClr val="000000"/>
                </a:solidFill>
                <a:effectLst/>
                <a:latin typeface="Arial" panose="020B0604020202020204" pitchFamily="34" charset="0"/>
                <a:cs typeface="Arial" panose="020B0604020202020204" pitchFamily="34" charset="0"/>
              </a:rPr>
              <a:t>- Project Manager 	Project management activities, 25% of her time.</a:t>
            </a:r>
            <a:endParaRPr lang="en-US" dirty="0">
              <a:solidFill>
                <a:srgbClr val="000000"/>
              </a:solidFill>
              <a:latin typeface="Arial" panose="020B0604020202020204" pitchFamily="34" charset="0"/>
              <a:cs typeface="Arial" panose="020B0604020202020204" pitchFamily="34" charset="0"/>
            </a:endParaRPr>
          </a:p>
          <a:p>
            <a:endParaRPr lang="en-US"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 Project Engineer	Technical Leader, OP Pro configuration and setup.</a:t>
            </a:r>
          </a:p>
          <a:p>
            <a:endParaRPr lang="en-US"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 Hardware Tech		Hardware installs, we could assign 1 or 2 hardware techs in a project.</a:t>
            </a:r>
          </a:p>
          <a:p>
            <a:pPr marL="285750" indent="-285750">
              <a:buFontTx/>
              <a:buChar char="-"/>
            </a:pPr>
            <a:endParaRPr lang="en-US"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 Trainer                              OP Pro system training.</a:t>
            </a:r>
            <a:endParaRPr lang="en-AU" dirty="0"/>
          </a:p>
        </p:txBody>
      </p:sp>
    </p:spTree>
    <p:extLst>
      <p:ext uri="{BB962C8B-B14F-4D97-AF65-F5344CB8AC3E}">
        <p14:creationId xmlns:p14="http://schemas.microsoft.com/office/powerpoint/2010/main" val="386212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p:txBody>
          <a:bodyPr/>
          <a:lstStyle/>
          <a:p>
            <a:r>
              <a:rPr lang="en-GB" dirty="0">
                <a:latin typeface="Arial"/>
                <a:cs typeface="Arial"/>
              </a:rPr>
              <a:t>Project Deployment</a:t>
            </a:r>
            <a:endParaRPr lang="en-US" dirty="0"/>
          </a:p>
        </p:txBody>
      </p:sp>
      <p:sp>
        <p:nvSpPr>
          <p:cNvPr id="4" name="Text Placeholder 1">
            <a:extLst>
              <a:ext uri="{FF2B5EF4-FFF2-40B4-BE49-F238E27FC236}">
                <a16:creationId xmlns:a16="http://schemas.microsoft.com/office/drawing/2014/main" id="{2439A362-28A2-4051-9798-8FC4869FB405}"/>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0" i="0" u="none" strike="noStrike" noProof="0" dirty="0">
                <a:solidFill>
                  <a:srgbClr val="000000"/>
                </a:solidFill>
                <a:effectLst/>
                <a:latin typeface="Arial" panose="020B0604020202020204" pitchFamily="34" charset="0"/>
                <a:cs typeface="Arial" panose="020B0604020202020204" pitchFamily="34" charset="0"/>
              </a:rPr>
              <a:t>MineOperate Project plan</a:t>
            </a:r>
            <a:endParaRPr lang="en-AU" dirty="0"/>
          </a:p>
        </p:txBody>
      </p:sp>
      <p:sp>
        <p:nvSpPr>
          <p:cNvPr id="5" name="Text Placeholder 1">
            <a:extLst>
              <a:ext uri="{FF2B5EF4-FFF2-40B4-BE49-F238E27FC236}">
                <a16:creationId xmlns:a16="http://schemas.microsoft.com/office/drawing/2014/main" id="{D532E8FA-71DA-4923-8086-F50DD0A3A0EE}"/>
              </a:ext>
            </a:extLst>
          </p:cNvPr>
          <p:cNvSpPr>
            <a:spLocks noGrp="1"/>
          </p:cNvSpPr>
          <p:nvPr/>
        </p:nvSpPr>
        <p:spPr>
          <a:xfrm>
            <a:off x="609600" y="1799398"/>
            <a:ext cx="10664651" cy="2585323"/>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0" i="0" u="none" strike="noStrike" noProof="0" dirty="0">
                <a:solidFill>
                  <a:srgbClr val="000000"/>
                </a:solidFill>
                <a:effectLst/>
                <a:latin typeface="Arial" panose="020B0604020202020204" pitchFamily="34" charset="0"/>
                <a:cs typeface="Arial" panose="020B0604020202020204" pitchFamily="34" charset="0"/>
              </a:rPr>
              <a:t>- Hardware procurement		Activities to coordinate hardware delivery.</a:t>
            </a:r>
            <a:endParaRPr lang="en-US" dirty="0">
              <a:solidFill>
                <a:srgbClr val="000000"/>
              </a:solidFill>
              <a:latin typeface="Arial" panose="020B0604020202020204" pitchFamily="34" charset="0"/>
              <a:cs typeface="Arial" panose="020B0604020202020204" pitchFamily="34" charset="0"/>
            </a:endParaRPr>
          </a:p>
          <a:p>
            <a:endParaRPr lang="en-US"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 Hardware installs		Hardware installs schedule</a:t>
            </a:r>
          </a:p>
          <a:p>
            <a:pPr marL="285750" indent="-285750">
              <a:buFontTx/>
              <a:buChar char="-"/>
            </a:pPr>
            <a:endParaRPr lang="en-US"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 System configuration		OP Pro installation and configuration.</a:t>
            </a:r>
          </a:p>
          <a:p>
            <a:pPr marL="285750" indent="-285750">
              <a:buFontTx/>
              <a:buChar char="-"/>
            </a:pPr>
            <a:endParaRPr lang="en-AU" dirty="0">
              <a:solidFill>
                <a:srgbClr val="000000"/>
              </a:solidFill>
              <a:latin typeface="Arial" panose="020B0604020202020204" pitchFamily="34" charset="0"/>
              <a:cs typeface="Arial" panose="020B0604020202020204" pitchFamily="34" charset="0"/>
            </a:endParaRPr>
          </a:p>
          <a:p>
            <a:r>
              <a:rPr lang="en-AU" dirty="0">
                <a:solidFill>
                  <a:srgbClr val="000000"/>
                </a:solidFill>
                <a:latin typeface="Arial" panose="020B0604020202020204" pitchFamily="34" charset="0"/>
                <a:cs typeface="Arial" panose="020B0604020202020204" pitchFamily="34" charset="0"/>
              </a:rPr>
              <a:t>- Training			Training schedule.</a:t>
            </a:r>
          </a:p>
          <a:p>
            <a:pPr marL="285750" indent="-285750">
              <a:buFontTx/>
              <a:buChar char="-"/>
            </a:pPr>
            <a:endParaRPr lang="en-AU" dirty="0">
              <a:solidFill>
                <a:srgbClr val="000000"/>
              </a:solidFill>
              <a:latin typeface="Arial" panose="020B0604020202020204" pitchFamily="34" charset="0"/>
              <a:cs typeface="Arial" panose="020B0604020202020204" pitchFamily="34" charset="0"/>
            </a:endParaRPr>
          </a:p>
          <a:p>
            <a:r>
              <a:rPr lang="en-AU" dirty="0">
                <a:solidFill>
                  <a:srgbClr val="000000"/>
                </a:solidFill>
                <a:latin typeface="Arial" panose="020B0604020202020204" pitchFamily="34" charset="0"/>
                <a:cs typeface="Arial" panose="020B0604020202020204" pitchFamily="34" charset="0"/>
              </a:rPr>
              <a:t>- Go live				Go live day and support.</a:t>
            </a:r>
            <a:endParaRPr 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004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p:txBody>
          <a:bodyPr/>
          <a:lstStyle/>
          <a:p>
            <a:r>
              <a:rPr lang="en-GB" dirty="0">
                <a:latin typeface="Arial"/>
                <a:cs typeface="Arial"/>
              </a:rPr>
              <a:t>Project Deployment</a:t>
            </a:r>
            <a:endParaRPr lang="en-US" dirty="0"/>
          </a:p>
        </p:txBody>
      </p:sp>
      <p:sp>
        <p:nvSpPr>
          <p:cNvPr id="4" name="Text Placeholder 1">
            <a:extLst>
              <a:ext uri="{FF2B5EF4-FFF2-40B4-BE49-F238E27FC236}">
                <a16:creationId xmlns:a16="http://schemas.microsoft.com/office/drawing/2014/main" id="{2439A362-28A2-4051-9798-8FC4869FB405}"/>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0" i="0" u="none" strike="noStrike" noProof="0" dirty="0">
                <a:solidFill>
                  <a:srgbClr val="000000"/>
                </a:solidFill>
                <a:effectLst/>
                <a:latin typeface="Arial" panose="020B0604020202020204" pitchFamily="34" charset="0"/>
                <a:cs typeface="Arial" panose="020B0604020202020204" pitchFamily="34" charset="0"/>
              </a:rPr>
              <a:t>MineOperate Project plan</a:t>
            </a:r>
            <a:endParaRPr lang="en-AU" dirty="0"/>
          </a:p>
        </p:txBody>
      </p:sp>
      <p:sp>
        <p:nvSpPr>
          <p:cNvPr id="5" name="Text Placeholder 1">
            <a:extLst>
              <a:ext uri="{FF2B5EF4-FFF2-40B4-BE49-F238E27FC236}">
                <a16:creationId xmlns:a16="http://schemas.microsoft.com/office/drawing/2014/main" id="{D532E8FA-71DA-4923-8086-F50DD0A3A0EE}"/>
              </a:ext>
            </a:extLst>
          </p:cNvPr>
          <p:cNvSpPr>
            <a:spLocks noGrp="1"/>
          </p:cNvSpPr>
          <p:nvPr/>
        </p:nvSpPr>
        <p:spPr>
          <a:xfrm>
            <a:off x="609600" y="1799398"/>
            <a:ext cx="10664651" cy="3139321"/>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0" i="0" u="none" strike="noStrike" noProof="0" dirty="0">
                <a:solidFill>
                  <a:srgbClr val="000000"/>
                </a:solidFill>
                <a:effectLst/>
                <a:latin typeface="Arial" panose="020B0604020202020204" pitchFamily="34" charset="0"/>
                <a:cs typeface="Arial" panose="020B0604020202020204" pitchFamily="34" charset="0"/>
              </a:rPr>
              <a:t>- Kick off meeting			Project presentation with customer stakeholders.</a:t>
            </a:r>
          </a:p>
          <a:p>
            <a:endParaRPr lang="en-US"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 Pre installation			Activity to know what kind of brakes are needed.</a:t>
            </a:r>
          </a:p>
          <a:p>
            <a:pPr marL="285750" indent="-285750">
              <a:buFontTx/>
              <a:buChar char="-"/>
            </a:pPr>
            <a:endParaRPr lang="en-US"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 Project plan execution</a:t>
            </a:r>
          </a:p>
          <a:p>
            <a:endParaRPr lang="en-AU" dirty="0">
              <a:solidFill>
                <a:srgbClr val="000000"/>
              </a:solidFill>
              <a:latin typeface="Arial" panose="020B0604020202020204" pitchFamily="34" charset="0"/>
              <a:cs typeface="Arial" panose="020B0604020202020204" pitchFamily="34" charset="0"/>
            </a:endParaRPr>
          </a:p>
          <a:p>
            <a:r>
              <a:rPr lang="en-AU" dirty="0">
                <a:solidFill>
                  <a:srgbClr val="000000"/>
                </a:solidFill>
                <a:latin typeface="Arial" panose="020B0604020202020204" pitchFamily="34" charset="0"/>
                <a:cs typeface="Arial" panose="020B0604020202020204" pitchFamily="34" charset="0"/>
              </a:rPr>
              <a:t>- Go live				Go live day and support.</a:t>
            </a:r>
          </a:p>
          <a:p>
            <a:pPr marL="285750" indent="-285750">
              <a:buFontTx/>
              <a:buChar char="-"/>
            </a:pPr>
            <a:endParaRPr lang="en-AU" dirty="0">
              <a:solidFill>
                <a:srgbClr val="000000"/>
              </a:solidFill>
              <a:latin typeface="Arial" panose="020B0604020202020204" pitchFamily="34" charset="0"/>
              <a:cs typeface="Arial" panose="020B0604020202020204" pitchFamily="34" charset="0"/>
            </a:endParaRPr>
          </a:p>
          <a:p>
            <a:r>
              <a:rPr lang="en-AU" dirty="0">
                <a:solidFill>
                  <a:srgbClr val="000000"/>
                </a:solidFill>
                <a:latin typeface="Arial" panose="020B0604020202020204" pitchFamily="34" charset="0"/>
                <a:cs typeface="Arial" panose="020B0604020202020204" pitchFamily="34" charset="0"/>
              </a:rPr>
              <a:t>- Sign off				Customer agrees project deployment is complete.</a:t>
            </a:r>
          </a:p>
          <a:p>
            <a:pPr marL="285750" indent="-285750">
              <a:buFontTx/>
              <a:buChar char="-"/>
            </a:pPr>
            <a:endParaRPr lang="en-AU" dirty="0">
              <a:solidFill>
                <a:srgbClr val="000000"/>
              </a:solidFill>
              <a:latin typeface="Arial" panose="020B0604020202020204" pitchFamily="34" charset="0"/>
              <a:cs typeface="Arial" panose="020B0604020202020204" pitchFamily="34" charset="0"/>
            </a:endParaRPr>
          </a:p>
          <a:p>
            <a:r>
              <a:rPr lang="en-AU" dirty="0">
                <a:solidFill>
                  <a:srgbClr val="000000"/>
                </a:solidFill>
                <a:latin typeface="Arial" panose="020B0604020202020204" pitchFamily="34" charset="0"/>
                <a:cs typeface="Arial" panose="020B0604020202020204" pitchFamily="34" charset="0"/>
              </a:rPr>
              <a:t>- Customer transition to support	Meeting with Project Manager and meeting with Account Manager</a:t>
            </a:r>
          </a:p>
        </p:txBody>
      </p:sp>
    </p:spTree>
    <p:extLst>
      <p:ext uri="{BB962C8B-B14F-4D97-AF65-F5344CB8AC3E}">
        <p14:creationId xmlns:p14="http://schemas.microsoft.com/office/powerpoint/2010/main" val="2493452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p:txBody>
          <a:bodyPr/>
          <a:lstStyle/>
          <a:p>
            <a:r>
              <a:rPr lang="en-GB" dirty="0">
                <a:latin typeface="Arial"/>
                <a:cs typeface="Arial"/>
              </a:rPr>
              <a:t>Project Deployment</a:t>
            </a:r>
            <a:endParaRPr lang="en-US" dirty="0"/>
          </a:p>
        </p:txBody>
      </p:sp>
      <p:graphicFrame>
        <p:nvGraphicFramePr>
          <p:cNvPr id="6" name="Table Placeholder 11">
            <a:extLst>
              <a:ext uri="{FF2B5EF4-FFF2-40B4-BE49-F238E27FC236}">
                <a16:creationId xmlns:a16="http://schemas.microsoft.com/office/drawing/2014/main" id="{B192D0C7-C302-4052-B55A-25A45E116BB2}"/>
              </a:ext>
            </a:extLst>
          </p:cNvPr>
          <p:cNvGraphicFramePr>
            <a:graphicFrameLocks/>
          </p:cNvGraphicFramePr>
          <p:nvPr>
            <p:extLst>
              <p:ext uri="{D42A27DB-BD31-4B8C-83A1-F6EECF244321}">
                <p14:modId xmlns:p14="http://schemas.microsoft.com/office/powerpoint/2010/main" val="139333355"/>
              </p:ext>
            </p:extLst>
          </p:nvPr>
        </p:nvGraphicFramePr>
        <p:xfrm>
          <a:off x="1468517" y="1045908"/>
          <a:ext cx="9254966" cy="5029260"/>
        </p:xfrm>
        <a:graphic>
          <a:graphicData uri="http://schemas.openxmlformats.org/drawingml/2006/table">
            <a:tbl>
              <a:tblPr firstRow="1" bandRow="1">
                <a:tableStyleId>{5C22544A-7EE6-4342-B048-85BDC9FD1C3A}</a:tableStyleId>
              </a:tblPr>
              <a:tblGrid>
                <a:gridCol w="1565769">
                  <a:extLst>
                    <a:ext uri="{9D8B030D-6E8A-4147-A177-3AD203B41FA5}">
                      <a16:colId xmlns:a16="http://schemas.microsoft.com/office/drawing/2014/main" val="20000"/>
                    </a:ext>
                  </a:extLst>
                </a:gridCol>
                <a:gridCol w="2536348">
                  <a:extLst>
                    <a:ext uri="{9D8B030D-6E8A-4147-A177-3AD203B41FA5}">
                      <a16:colId xmlns:a16="http://schemas.microsoft.com/office/drawing/2014/main" val="20001"/>
                    </a:ext>
                  </a:extLst>
                </a:gridCol>
                <a:gridCol w="5152849">
                  <a:extLst>
                    <a:ext uri="{9D8B030D-6E8A-4147-A177-3AD203B41FA5}">
                      <a16:colId xmlns:a16="http://schemas.microsoft.com/office/drawing/2014/main" val="20002"/>
                    </a:ext>
                  </a:extLst>
                </a:gridCol>
              </a:tblGrid>
              <a:tr h="0">
                <a:tc>
                  <a:txBody>
                    <a:bodyPr/>
                    <a:lstStyle/>
                    <a:p>
                      <a:pPr algn="l"/>
                      <a:r>
                        <a:rPr lang="en-US" sz="1400" dirty="0">
                          <a:latin typeface="Arial" panose="020B0604020202020204" pitchFamily="34" charset="0"/>
                          <a:cs typeface="Arial" panose="020B0604020202020204" pitchFamily="34" charset="0"/>
                        </a:rPr>
                        <a:t>Department</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Feature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Data</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3875">
                <a:tc gridSpan="3">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0">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Survey</a:t>
                      </a:r>
                    </a:p>
                  </a:txBody>
                  <a:tcPr marL="9525" marR="9525" marT="9525" marB="0" anchor="b">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Mine Projection </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Survey points around the mine in WGS84 and local coordinates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8924767"/>
                  </a:ext>
                </a:extLst>
              </a:tr>
              <a:tr h="0">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Survey</a:t>
                      </a:r>
                    </a:p>
                  </a:txBody>
                  <a:tcPr marL="9525" marR="9525" marT="9525" marB="0" anchor="b">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Map Coordinates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Map Bottom Left and Top Right corners local coordinates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0">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Survey</a:t>
                      </a: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RTK Corrections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IP address, port and RTK corrections type</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0">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Operations</a:t>
                      </a: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noProof="0">
                          <a:solidFill>
                            <a:srgbClr val="000000"/>
                          </a:solidFill>
                          <a:effectLst/>
                          <a:latin typeface="Arial" panose="020B0604020202020204" pitchFamily="34" charset="0"/>
                          <a:cs typeface="Arial" panose="020B0604020202020204" pitchFamily="34" charset="0"/>
                        </a:rPr>
                        <a:t>Users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Users Profiles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33442">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a:solidFill>
                            <a:srgbClr val="000000"/>
                          </a:solidFill>
                          <a:effectLst/>
                          <a:latin typeface="Arial" panose="020B0604020202020204" pitchFamily="34" charset="0"/>
                          <a:cs typeface="Arial" panose="020B0604020202020204" pitchFamily="34" charset="0"/>
                        </a:rPr>
                        <a:t>Users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Users List</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0">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Equipment</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Equipment Types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151285">
                <a:tc>
                  <a:txBody>
                    <a:bodyPr/>
                    <a:lstStyle/>
                    <a:p>
                      <a:pPr algn="l" fontAlgn="b"/>
                      <a:r>
                        <a:rPr lang="en-US" sz="1400" b="0" i="0" u="none" strike="noStrike" kern="1200" noProof="0" dirty="0">
                          <a:solidFill>
                            <a:srgbClr val="000000"/>
                          </a:solidFill>
                          <a:effectLst/>
                          <a:latin typeface="Arial" panose="020B0604020202020204" pitchFamily="34" charset="0"/>
                          <a:ea typeface="+mn-ea"/>
                          <a:cs typeface="Arial" panose="020B0604020202020204" pitchFamily="34" charset="0"/>
                        </a:rPr>
                        <a:t>Operations</a:t>
                      </a: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Equipment</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Equipment List</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2096610"/>
                  </a:ext>
                </a:extLst>
              </a:tr>
              <a:tr h="89508">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Operators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Operators List</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3295735"/>
                  </a:ext>
                </a:extLst>
              </a:tr>
              <a:tr h="0">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Material Movement</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Materials List</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34617745"/>
                  </a:ext>
                </a:extLst>
              </a:tr>
              <a:tr h="0">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Material Movement</a:t>
                      </a:r>
                      <a:endParaRPr lang="en-US" sz="1400" b="0" i="0" u="none" strike="noStrike" noProof="0">
                        <a:solidFill>
                          <a:srgbClr val="000000"/>
                        </a:solidFill>
                        <a:effectLst/>
                        <a:latin typeface="Arial" panose="020B0604020202020204" pitchFamily="34" charset="0"/>
                        <a:cs typeface="Arial" panose="020B0604020202020204" pitchFamily="34" charset="0"/>
                      </a:endParaRP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a:solidFill>
                            <a:srgbClr val="000000"/>
                          </a:solidFill>
                          <a:effectLst/>
                          <a:latin typeface="Arial" panose="020B0604020202020204" pitchFamily="34" charset="0"/>
                          <a:cs typeface="Arial" panose="020B0604020202020204" pitchFamily="34" charset="0"/>
                        </a:rPr>
                        <a:t>Qualities List</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1778861"/>
                  </a:ext>
                </a:extLst>
              </a:tr>
              <a:tr h="0">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Material Movement</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Grades csv file</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8282904"/>
                  </a:ext>
                </a:extLst>
              </a:tr>
              <a:tr h="0">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a:solidFill>
                            <a:srgbClr val="000000"/>
                          </a:solidFill>
                          <a:effectLst/>
                          <a:latin typeface="Arial" panose="020B0604020202020204" pitchFamily="34" charset="0"/>
                          <a:cs typeface="Arial" panose="020B0604020202020204" pitchFamily="34" charset="0"/>
                        </a:rPr>
                        <a:t>Shift change</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a:solidFill>
                            <a:srgbClr val="000000"/>
                          </a:solidFill>
                          <a:effectLst/>
                          <a:latin typeface="Arial" panose="020B0604020202020204" pitchFamily="34" charset="0"/>
                          <a:cs typeface="Arial" panose="020B0604020202020204" pitchFamily="34" charset="0"/>
                        </a:rPr>
                        <a:t>Operators Qualifications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9475241"/>
                  </a:ext>
                </a:extLst>
              </a:tr>
              <a:tr h="0">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Shift change</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Crews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81912548"/>
                  </a:ext>
                </a:extLst>
              </a:tr>
              <a:tr h="0">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a:solidFill>
                            <a:srgbClr val="000000"/>
                          </a:solidFill>
                          <a:effectLst/>
                          <a:latin typeface="Arial" panose="020B0604020202020204" pitchFamily="34" charset="0"/>
                          <a:cs typeface="Arial" panose="020B0604020202020204" pitchFamily="34" charset="0"/>
                        </a:rPr>
                        <a:t>Shift change</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Crews Rotation</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86510260"/>
                  </a:ext>
                </a:extLst>
              </a:tr>
              <a:tr h="0">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Times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Statuses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17903955"/>
                  </a:ext>
                </a:extLst>
              </a:tr>
              <a:tr h="0">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a:solidFill>
                            <a:srgbClr val="000000"/>
                          </a:solidFill>
                          <a:effectLst/>
                          <a:latin typeface="Arial" panose="020B0604020202020204" pitchFamily="34" charset="0"/>
                          <a:cs typeface="Arial" panose="020B0604020202020204" pitchFamily="34" charset="0"/>
                        </a:rPr>
                        <a:t>Times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noProof="0">
                          <a:solidFill>
                            <a:srgbClr val="000000"/>
                          </a:solidFill>
                          <a:effectLst/>
                          <a:latin typeface="Arial" panose="020B0604020202020204" pitchFamily="34" charset="0"/>
                          <a:cs typeface="Arial" panose="020B0604020202020204" pitchFamily="34" charset="0"/>
                        </a:rPr>
                        <a:t>Reasons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5514878"/>
                  </a:ext>
                </a:extLst>
              </a:tr>
              <a:tr h="0">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Times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Time Categories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1234834"/>
                  </a:ext>
                </a:extLst>
              </a:tr>
              <a:tr h="0">
                <a:tc>
                  <a:txBody>
                    <a:bodyPr/>
                    <a:lstStyle/>
                    <a:p>
                      <a:pPr algn="l" fontAlgn="b"/>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Operations</a:t>
                      </a:r>
                      <a:endParaRPr lang="en-US" sz="1400" b="0" i="0" u="none" strike="noStrike" noProof="0"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Times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Availability and Utilization formulas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52708"/>
                  </a:ext>
                </a:extLst>
              </a:tr>
              <a:tr h="0">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Maintenance</a:t>
                      </a: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Prestart Check</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Prestart checks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3924209"/>
                  </a:ext>
                </a:extLst>
              </a:tr>
              <a:tr h="0">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Maintenance</a:t>
                      </a: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Prestart Check</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Prestart items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491255"/>
                  </a:ext>
                </a:extLst>
              </a:tr>
              <a:tr h="0">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Drill</a:t>
                      </a:r>
                    </a:p>
                  </a:txBody>
                  <a:tcPr marL="9525" marR="9525" marT="9525" marB="0" anchor="b">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Drill Patterns</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400" b="0" i="0" u="none" strike="noStrike" noProof="0" dirty="0">
                          <a:solidFill>
                            <a:srgbClr val="000000"/>
                          </a:solidFill>
                          <a:effectLst/>
                          <a:latin typeface="Arial" panose="020B0604020202020204" pitchFamily="34" charset="0"/>
                          <a:cs typeface="Arial" panose="020B0604020202020204" pitchFamily="34" charset="0"/>
                        </a:rPr>
                        <a:t>Drill Patterns csv file</a:t>
                      </a:r>
                    </a:p>
                  </a:txBody>
                  <a:tcPr marL="9525" marR="9525" marT="9525"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30447844"/>
                  </a:ext>
                </a:extLst>
              </a:tr>
            </a:tbl>
          </a:graphicData>
        </a:graphic>
      </p:graphicFrame>
    </p:spTree>
    <p:extLst>
      <p:ext uri="{BB962C8B-B14F-4D97-AF65-F5344CB8AC3E}">
        <p14:creationId xmlns:p14="http://schemas.microsoft.com/office/powerpoint/2010/main" val="2788633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latin typeface="Arial"/>
                <a:cs typeface="Arial"/>
              </a:rPr>
              <a:t>Deployment Project</a:t>
            </a:r>
            <a:endParaRPr lang="en-AU" dirty="0"/>
          </a:p>
        </p:txBody>
      </p:sp>
      <p:sp>
        <p:nvSpPr>
          <p:cNvPr id="3" name="Text Placeholder 1">
            <a:extLst>
              <a:ext uri="{FF2B5EF4-FFF2-40B4-BE49-F238E27FC236}">
                <a16:creationId xmlns:a16="http://schemas.microsoft.com/office/drawing/2014/main" id="{178CE822-18EC-8D63-FF18-9EAD95DC40C5}"/>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0" i="0" u="none" strike="noStrike" noProof="0" dirty="0">
                <a:solidFill>
                  <a:srgbClr val="000000"/>
                </a:solidFill>
                <a:effectLst/>
                <a:latin typeface="Arial" panose="020B0604020202020204" pitchFamily="34" charset="0"/>
                <a:cs typeface="Arial" panose="020B0604020202020204" pitchFamily="34" charset="0"/>
              </a:rPr>
              <a:t>Survey points around the mine in WGS84 and local coordinates</a:t>
            </a:r>
            <a:endParaRPr lang="en-AU" dirty="0"/>
          </a:p>
        </p:txBody>
      </p:sp>
      <p:pic>
        <p:nvPicPr>
          <p:cNvPr id="10" name="Picture 9">
            <a:extLst>
              <a:ext uri="{FF2B5EF4-FFF2-40B4-BE49-F238E27FC236}">
                <a16:creationId xmlns:a16="http://schemas.microsoft.com/office/drawing/2014/main" id="{083639FC-05F0-4D26-A892-04C6CA50729B}"/>
              </a:ext>
            </a:extLst>
          </p:cNvPr>
          <p:cNvPicPr>
            <a:picLocks noChangeAspect="1"/>
          </p:cNvPicPr>
          <p:nvPr/>
        </p:nvPicPr>
        <p:blipFill>
          <a:blip r:embed="rId3"/>
          <a:stretch>
            <a:fillRect/>
          </a:stretch>
        </p:blipFill>
        <p:spPr>
          <a:xfrm>
            <a:off x="609600" y="1430066"/>
            <a:ext cx="5666607" cy="4591317"/>
          </a:xfrm>
          <a:prstGeom prst="rect">
            <a:avLst/>
          </a:prstGeom>
        </p:spPr>
      </p:pic>
      <p:pic>
        <p:nvPicPr>
          <p:cNvPr id="11" name="Picture 10">
            <a:extLst>
              <a:ext uri="{FF2B5EF4-FFF2-40B4-BE49-F238E27FC236}">
                <a16:creationId xmlns:a16="http://schemas.microsoft.com/office/drawing/2014/main" id="{BACC072D-6FC4-4ADA-98B9-3E86F2FFDD20}"/>
              </a:ext>
            </a:extLst>
          </p:cNvPr>
          <p:cNvPicPr>
            <a:picLocks noChangeAspect="1"/>
          </p:cNvPicPr>
          <p:nvPr/>
        </p:nvPicPr>
        <p:blipFill>
          <a:blip r:embed="rId4"/>
          <a:stretch>
            <a:fillRect/>
          </a:stretch>
        </p:blipFill>
        <p:spPr>
          <a:xfrm>
            <a:off x="6539413" y="2238985"/>
            <a:ext cx="5042987" cy="2473465"/>
          </a:xfrm>
          <a:prstGeom prst="rect">
            <a:avLst/>
          </a:prstGeom>
          <a:noFill/>
        </p:spPr>
      </p:pic>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latin typeface="Arial"/>
                <a:cs typeface="Arial"/>
              </a:rPr>
              <a:t>Deployment Project</a:t>
            </a:r>
            <a:endParaRPr lang="en-AU" dirty="0"/>
          </a:p>
        </p:txBody>
      </p:sp>
      <p:sp>
        <p:nvSpPr>
          <p:cNvPr id="5" name="Text Placeholder 1">
            <a:extLst>
              <a:ext uri="{FF2B5EF4-FFF2-40B4-BE49-F238E27FC236}">
                <a16:creationId xmlns:a16="http://schemas.microsoft.com/office/drawing/2014/main" id="{3454E71C-F5B4-78A6-F0D0-F15199B3E7FE}"/>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Arial"/>
              </a:rPr>
              <a:t>Map Bottom Left and Top Right corners in local coordinates</a:t>
            </a:r>
            <a:endParaRPr lang="en-AU" dirty="0"/>
          </a:p>
        </p:txBody>
      </p:sp>
      <p:pic>
        <p:nvPicPr>
          <p:cNvPr id="7" name="Picture 6">
            <a:extLst>
              <a:ext uri="{FF2B5EF4-FFF2-40B4-BE49-F238E27FC236}">
                <a16:creationId xmlns:a16="http://schemas.microsoft.com/office/drawing/2014/main" id="{65F1C33B-EDDB-4657-B1FE-27FAA4A10A48}"/>
              </a:ext>
            </a:extLst>
          </p:cNvPr>
          <p:cNvPicPr>
            <a:picLocks noChangeAspect="1"/>
          </p:cNvPicPr>
          <p:nvPr/>
        </p:nvPicPr>
        <p:blipFill>
          <a:blip r:embed="rId3"/>
          <a:stretch>
            <a:fillRect/>
          </a:stretch>
        </p:blipFill>
        <p:spPr>
          <a:xfrm>
            <a:off x="609600" y="1799397"/>
            <a:ext cx="5486400" cy="3689605"/>
          </a:xfrm>
          <a:prstGeom prst="rect">
            <a:avLst/>
          </a:prstGeom>
          <a:noFill/>
        </p:spPr>
      </p:pic>
      <p:pic>
        <p:nvPicPr>
          <p:cNvPr id="8" name="Picture 7">
            <a:extLst>
              <a:ext uri="{FF2B5EF4-FFF2-40B4-BE49-F238E27FC236}">
                <a16:creationId xmlns:a16="http://schemas.microsoft.com/office/drawing/2014/main" id="{BAA18C4E-B006-406F-B75B-0576DDC0BE63}"/>
              </a:ext>
            </a:extLst>
          </p:cNvPr>
          <p:cNvPicPr>
            <a:picLocks noChangeAspect="1"/>
          </p:cNvPicPr>
          <p:nvPr/>
        </p:nvPicPr>
        <p:blipFill>
          <a:blip r:embed="rId4"/>
          <a:stretch>
            <a:fillRect/>
          </a:stretch>
        </p:blipFill>
        <p:spPr>
          <a:xfrm>
            <a:off x="6405123" y="2161019"/>
            <a:ext cx="5177277" cy="2535962"/>
          </a:xfrm>
          <a:prstGeom prst="rect">
            <a:avLst/>
          </a:prstGeom>
        </p:spPr>
      </p:pic>
    </p:spTree>
    <p:extLst>
      <p:ext uri="{BB962C8B-B14F-4D97-AF65-F5344CB8AC3E}">
        <p14:creationId xmlns:p14="http://schemas.microsoft.com/office/powerpoint/2010/main" val="78940195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latin typeface="Arial"/>
                <a:cs typeface="Arial"/>
              </a:rPr>
              <a:t>Deployment Project</a:t>
            </a:r>
            <a:endParaRPr lang="en-AU" dirty="0"/>
          </a:p>
        </p:txBody>
      </p:sp>
      <p:sp>
        <p:nvSpPr>
          <p:cNvPr id="5" name="Text Placeholder 1">
            <a:extLst>
              <a:ext uri="{FF2B5EF4-FFF2-40B4-BE49-F238E27FC236}">
                <a16:creationId xmlns:a16="http://schemas.microsoft.com/office/drawing/2014/main" id="{475980A4-E063-D8E8-FBCE-2208F064423D}"/>
              </a:ext>
            </a:extLst>
          </p:cNvPr>
          <p:cNvSpPr>
            <a:spLocks noGrp="1"/>
          </p:cNvSpPr>
          <p:nvPr/>
        </p:nvSpPr>
        <p:spPr>
          <a:xfrm>
            <a:off x="609601" y="1019833"/>
            <a:ext cx="10972800" cy="369332"/>
          </a:xfrm>
          <a:prstGeom prst="rect">
            <a:avLst/>
          </a:prstGeom>
        </p:spPr>
        <p:txBody>
          <a:bodyPr wrap="square" lIns="0" tIns="45720" rIns="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cs typeface="Arial"/>
              </a:rPr>
              <a:t>Users Profiles</a:t>
            </a:r>
            <a:endParaRPr lang="en-AU" dirty="0"/>
          </a:p>
        </p:txBody>
      </p:sp>
      <p:pic>
        <p:nvPicPr>
          <p:cNvPr id="6" name="Picture 5">
            <a:extLst>
              <a:ext uri="{FF2B5EF4-FFF2-40B4-BE49-F238E27FC236}">
                <a16:creationId xmlns:a16="http://schemas.microsoft.com/office/drawing/2014/main" id="{46640C52-6F70-45EF-84A5-81CA43680C24}"/>
              </a:ext>
            </a:extLst>
          </p:cNvPr>
          <p:cNvPicPr>
            <a:picLocks noChangeAspect="1"/>
          </p:cNvPicPr>
          <p:nvPr/>
        </p:nvPicPr>
        <p:blipFill>
          <a:blip r:embed="rId3"/>
          <a:stretch>
            <a:fillRect/>
          </a:stretch>
        </p:blipFill>
        <p:spPr>
          <a:xfrm>
            <a:off x="3476259" y="1980998"/>
            <a:ext cx="5239481" cy="2896004"/>
          </a:xfrm>
          <a:prstGeom prst="rect">
            <a:avLst/>
          </a:prstGeom>
        </p:spPr>
      </p:pic>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1|2.1|2.4|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568a3ad-451c-4b1a-9f57-569f70b077cc">
      <UserInfo>
        <DisplayName/>
        <AccountId xsi:nil="true"/>
        <AccountType/>
      </UserInfo>
    </SharedWithUsers>
    <MediaLengthInSeconds xmlns="fb6d4622-0c6b-43eb-b475-54af09eab3c9" xsi:nil="true"/>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5BE395-F8EE-431B-8907-EE837BA4DBA8}">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B718D43-5927-427E-88D7-D280E58893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683</TotalTime>
  <Words>651</Words>
  <Application>Microsoft Office PowerPoint</Application>
  <PresentationFormat>Widescreen</PresentationFormat>
  <Paragraphs>199</Paragraphs>
  <Slides>27</Slides>
  <Notes>20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27</vt:i4>
      </vt:variant>
    </vt:vector>
  </HeadingPairs>
  <TitlesOfParts>
    <vt:vector size="41" baseType="lpstr">
      <vt:lpstr>Arial</vt:lpstr>
      <vt:lpstr>Calibri</vt:lpstr>
      <vt:lpstr>Calibri Light</vt:lpstr>
      <vt:lpstr>Open Sans</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Project Deployment</vt:lpstr>
      <vt:lpstr>Project Deployment</vt:lpstr>
      <vt:lpstr>Project Deployment</vt:lpstr>
      <vt:lpstr>Project Deployment</vt:lpstr>
      <vt:lpstr>Deployment Project</vt:lpstr>
      <vt:lpstr>Deployment Project</vt:lpstr>
      <vt:lpstr>Deployment Project</vt:lpstr>
      <vt:lpstr>Deployment Project</vt:lpstr>
      <vt:lpstr>Deployment Project</vt:lpstr>
      <vt:lpstr>Deployment Project</vt:lpstr>
      <vt:lpstr>Deployment Project</vt:lpstr>
      <vt:lpstr>Deployment Project</vt:lpstr>
      <vt:lpstr>Deployment Project</vt:lpstr>
      <vt:lpstr>Deployment Project</vt:lpstr>
      <vt:lpstr>Deployment Project</vt:lpstr>
      <vt:lpstr>Deployment Project</vt:lpstr>
      <vt:lpstr>Deployment Project</vt:lpstr>
      <vt:lpstr>Deployment Project</vt:lpstr>
      <vt:lpstr>Deployment Project</vt:lpstr>
      <vt:lpstr>Deployment Project</vt:lpstr>
      <vt:lpstr>Deployment Project</vt:lpstr>
      <vt:lpstr>Deployment Project</vt:lpstr>
      <vt:lpstr>Deployment Project - Questions</vt:lpstr>
      <vt:lpstr>Deployment Project - Answers to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275</cp:revision>
  <dcterms:created xsi:type="dcterms:W3CDTF">2020-07-03T01:27:14Z</dcterms:created>
  <dcterms:modified xsi:type="dcterms:W3CDTF">2022-11-07T21:13:11Z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